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74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18" r:id="rId21"/>
    <p:sldId id="320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</p:sldIdLst>
  <p:sldSz cx="9144000" cy="6858000" type="screen4x3"/>
  <p:notesSz cx="7102475" cy="10231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5" autoAdjust="0"/>
    <p:restoredTop sz="78021" autoAdjust="0"/>
  </p:normalViewPr>
  <p:slideViewPr>
    <p:cSldViewPr snapToGrid="0" snapToObjects="1">
      <p:cViewPr varScale="1">
        <p:scale>
          <a:sx n="68" d="100"/>
          <a:sy n="68" d="100"/>
        </p:scale>
        <p:origin x="16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78F02-C9FD-4B41-AD1D-3A3605439C00}" type="datetimeFigureOut">
              <a:rPr lang="nb-NO" smtClean="0"/>
              <a:t>24.11.2019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CB81C-88BC-45CE-8210-1D1FF73901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91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FEF4792-7654-4C72-BB8F-F1C58543F356}" type="datetimeFigureOut">
              <a:rPr lang="nb-NO" smtClean="0"/>
              <a:t>24.11.2019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10248" y="4923879"/>
            <a:ext cx="5681980" cy="402862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679FA1D-B7DE-4A4F-995B-863DAF4C7A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81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9963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12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222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83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472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6900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531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8897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120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767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12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486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5414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546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7773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994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3025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5199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3603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794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Kvinner , fred og sikkerhet.   </a:t>
            </a:r>
            <a:r>
              <a:rPr lang="nb-NO" baseline="0" dirty="0" smtClean="0"/>
              <a:t> NB  WPS som del av flyktninge- og </a:t>
            </a:r>
            <a:r>
              <a:rPr lang="nb-NO" baseline="0" dirty="0" err="1" smtClean="0"/>
              <a:t>migrasjonssprøsmål</a:t>
            </a:r>
            <a:r>
              <a:rPr lang="nb-NO" baseline="0" dirty="0" smtClean="0"/>
              <a:t> i WILPF</a:t>
            </a:r>
            <a:endParaRPr lang="nb-NO" dirty="0" smtClean="0"/>
          </a:p>
          <a:p>
            <a:r>
              <a:rPr lang="nb-NO" dirty="0" err="1" smtClean="0"/>
              <a:t>Flyktningekvinner</a:t>
            </a:r>
            <a:r>
              <a:rPr lang="nb-NO" baseline="0" dirty="0" smtClean="0"/>
              <a:t> har ordet.</a:t>
            </a:r>
          </a:p>
          <a:p>
            <a:endParaRPr lang="nb-NO" baseline="0" dirty="0" smtClean="0"/>
          </a:p>
          <a:p>
            <a:r>
              <a:rPr lang="nb-NO" baseline="0" dirty="0" smtClean="0"/>
              <a:t>Også innleder fra Syria f.eks. på nordisk møte i </a:t>
            </a:r>
            <a:r>
              <a:rPr lang="nb-NO" baseline="0" dirty="0" err="1" smtClean="0"/>
              <a:t>i</a:t>
            </a:r>
            <a:r>
              <a:rPr lang="nb-NO" baseline="0" dirty="0" smtClean="0"/>
              <a:t> Oslo 2014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035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30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1621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7505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665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413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4986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800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2870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US" b="1" dirty="0" smtClean="0"/>
          </a:p>
          <a:p>
            <a:pPr defTabSz="990478">
              <a:defRPr/>
            </a:pPr>
            <a:endParaRPr lang="en-US" b="1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8864-EEA8-44ED-A604-2A3EA918EFBD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7958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7346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9461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072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791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5185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3540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74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235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9FA1D-B7DE-4A4F-995B-863DAF4C7A6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50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E1EA-212F-224F-910E-05F2CC2E976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CE02-27D8-0B45-9D00-E79E2917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9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E1EA-212F-224F-910E-05F2CC2E976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CE02-27D8-0B45-9D00-E79E2917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E1EA-212F-224F-910E-05F2CC2E976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CE02-27D8-0B45-9D00-E79E2917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E1EA-212F-224F-910E-05F2CC2E976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CE02-27D8-0B45-9D00-E79E2917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E1EA-212F-224F-910E-05F2CC2E976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CE02-27D8-0B45-9D00-E79E2917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4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E1EA-212F-224F-910E-05F2CC2E976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CE02-27D8-0B45-9D00-E79E2917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E1EA-212F-224F-910E-05F2CC2E976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CE02-27D8-0B45-9D00-E79E2917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8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E1EA-212F-224F-910E-05F2CC2E976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CE02-27D8-0B45-9D00-E79E2917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4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E1EA-212F-224F-910E-05F2CC2E976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CE02-27D8-0B45-9D00-E79E2917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5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E1EA-212F-224F-910E-05F2CC2E976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CE02-27D8-0B45-9D00-E79E2917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1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E1EA-212F-224F-910E-05F2CC2E976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CE02-27D8-0B45-9D00-E79E2917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3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E1EA-212F-224F-910E-05F2CC2E976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E02-27D8-0B45-9D00-E79E2917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cewomen.org/node/95383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780" y="1299555"/>
            <a:ext cx="7630614" cy="1470025"/>
          </a:xfrm>
        </p:spPr>
        <p:txBody>
          <a:bodyPr>
            <a:normAutofit fontScale="90000"/>
          </a:bodyPr>
          <a:lstStyle/>
          <a:p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Menneskene 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Norge ikke vil ha</a:t>
            </a:r>
            <a:r>
              <a:rPr lang="nb-NO" dirty="0"/>
              <a:t/>
            </a:r>
            <a:br>
              <a:rPr lang="nb-NO" dirty="0"/>
            </a:b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vår flyktningpolitikk fredsskapende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18.11.2019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3600" dirty="0" smtClean="0"/>
              <a:t>Audgunn </a:t>
            </a:r>
            <a:r>
              <a:rPr lang="nb-NO" sz="3600" dirty="0"/>
              <a:t>Oltedal og Kari Nes</a:t>
            </a:r>
            <a:br>
              <a:rPr lang="nb-NO" sz="3600" dirty="0"/>
            </a:b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8348" y="-887740"/>
            <a:ext cx="9080626" cy="301104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286986" y="5309300"/>
            <a:ext cx="10563508" cy="2682052"/>
            <a:chOff x="-1286986" y="5309300"/>
            <a:chExt cx="10563508" cy="2682052"/>
          </a:xfrm>
        </p:grpSpPr>
        <p:sp>
          <p:nvSpPr>
            <p:cNvPr id="6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4" name="Picture 3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  <p:pic>
        <p:nvPicPr>
          <p:cNvPr id="9" name="Plassholder for innhold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1" y="-50227"/>
            <a:ext cx="4115998" cy="24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7536"/>
            <a:ext cx="7886700" cy="1431389"/>
          </a:xfrm>
        </p:spPr>
        <p:txBody>
          <a:bodyPr>
            <a:normAutofit fontScale="90000"/>
          </a:bodyPr>
          <a:lstStyle/>
          <a:p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Kvifor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skal IKFF bry seg med flyktningkrisa</a:t>
            </a:r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dirty="0"/>
              <a:t/>
            </a:r>
            <a:br>
              <a:rPr lang="nb-NO" dirty="0"/>
            </a:b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Arbeidet i IKFF Norge er prega av innsats på to ulike nivå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62482"/>
            <a:ext cx="3886200" cy="2927490"/>
          </a:xfrm>
        </p:spPr>
        <p:txBody>
          <a:bodyPr>
            <a:normAutofit fontScale="70000" lnSpcReduction="20000"/>
          </a:bodyPr>
          <a:lstStyle/>
          <a:p>
            <a:endParaRPr lang="nb-N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Legge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 vekt på  internasjonalt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arbeid. 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Støtte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 internasjonale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organisasjonar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 arbeider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fred.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(FN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nb-N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Eige punkt i Kvinneligaens vedtekter ; ‘å få styrket </a:t>
            </a:r>
            <a:r>
              <a:rPr lang="nb-NO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FN’s</a:t>
            </a:r>
            <a:r>
              <a:rPr lang="nb-N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organer’</a:t>
            </a: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62482"/>
            <a:ext cx="3886200" cy="2927490"/>
          </a:xfrm>
        </p:spPr>
        <p:txBody>
          <a:bodyPr>
            <a:normAutofit fontScale="70000" lnSpcReduction="20000"/>
          </a:bodyPr>
          <a:lstStyle/>
          <a:p>
            <a:pPr lvl="0" fontAlgn="base"/>
            <a:endParaRPr lang="nb-N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nb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Påverke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lokalt og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sentralt.</a:t>
            </a:r>
          </a:p>
          <a:p>
            <a:pPr lvl="0" fontAlgn="base"/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endre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haldningar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politiske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avgjerer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nb-N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På IKFF Norge sin arbeidsplan i dag; Arbeid med </a:t>
            </a:r>
            <a:r>
              <a:rPr lang="nb-NO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asylretten,situasjonen</a:t>
            </a:r>
            <a:r>
              <a:rPr lang="nb-N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 </a:t>
            </a:r>
            <a:r>
              <a:rPr lang="nb-NO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flyktningar</a:t>
            </a:r>
            <a:r>
              <a:rPr lang="nb-N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nb-NO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migrantar</a:t>
            </a:r>
            <a:endParaRPr lang="nb-NO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-1286986" y="5309300"/>
            <a:ext cx="10563508" cy="2682052"/>
            <a:chOff x="-1286986" y="5309300"/>
            <a:chExt cx="10563508" cy="2682052"/>
          </a:xfrm>
        </p:grpSpPr>
        <p:sp>
          <p:nvSpPr>
            <p:cNvPr id="6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9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8" name="Picture 3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874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28199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Flyktningarbeid </a:t>
            </a:r>
            <a:r>
              <a:rPr lang="nb-NO" b="1" dirty="0"/>
              <a:t>er fredsarbeid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91779"/>
            <a:ext cx="3886200" cy="3700849"/>
          </a:xfrm>
        </p:spPr>
        <p:txBody>
          <a:bodyPr>
            <a:normAutofit fontScale="92500" lnSpcReduction="10000"/>
          </a:bodyPr>
          <a:lstStyle/>
          <a:p>
            <a:r>
              <a:rPr lang="nb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70,754,326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b-N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millioner mennesker var på flukt fra forfølgelse, vold og væpnet konflikt ved inngangen til 2019. </a:t>
            </a:r>
          </a:p>
          <a:p>
            <a:r>
              <a:rPr lang="nb-N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Dette er 2,3 millioner flere enn året før. </a:t>
            </a:r>
          </a:p>
          <a:p>
            <a:r>
              <a:rPr lang="nb-N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 er sjuende år på rad at antallet mennesker på flukt stiger.</a:t>
            </a:r>
          </a:p>
          <a:p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(Flyktninghjelpen)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59293"/>
            <a:ext cx="3886200" cy="4133336"/>
          </a:xfrm>
        </p:spPr>
        <p:txBody>
          <a:bodyPr>
            <a:normAutofit fontScale="92500" lnSpcReduction="10000"/>
          </a:bodyPr>
          <a:lstStyle/>
          <a:p>
            <a:endParaRPr lang="nb-NO" sz="2700" dirty="0" smtClean="0"/>
          </a:p>
          <a:p>
            <a:r>
              <a:rPr lang="nb-NO" sz="2700" dirty="0" smtClean="0"/>
              <a:t>Flyktningkrisa </a:t>
            </a:r>
            <a:r>
              <a:rPr lang="nb-NO" sz="2700" dirty="0"/>
              <a:t>i verda er resultat av krig, konflikt, </a:t>
            </a:r>
            <a:r>
              <a:rPr lang="nb-NO" sz="2700" dirty="0" err="1"/>
              <a:t>okkupasjon,klimakrise</a:t>
            </a:r>
            <a:r>
              <a:rPr lang="nb-NO" sz="2700" dirty="0"/>
              <a:t>,  </a:t>
            </a:r>
            <a:r>
              <a:rPr lang="nb-NO" sz="2700" dirty="0" err="1"/>
              <a:t>veksande</a:t>
            </a:r>
            <a:r>
              <a:rPr lang="nb-NO" sz="2700" dirty="0"/>
              <a:t> ulikskap,  ufridom og </a:t>
            </a:r>
            <a:r>
              <a:rPr lang="nb-NO" sz="2700" dirty="0" err="1"/>
              <a:t>ulevelege</a:t>
            </a:r>
            <a:r>
              <a:rPr lang="nb-NO" sz="2700" dirty="0"/>
              <a:t> forhold.</a:t>
            </a:r>
          </a:p>
          <a:p>
            <a:r>
              <a:rPr lang="nb-NO" sz="2700" dirty="0" err="1"/>
              <a:t>Noreg</a:t>
            </a:r>
            <a:r>
              <a:rPr lang="nb-NO" sz="2700" dirty="0"/>
              <a:t> - </a:t>
            </a:r>
            <a:r>
              <a:rPr lang="nb-NO" sz="2700" dirty="0" err="1"/>
              <a:t>tilliks</a:t>
            </a:r>
            <a:r>
              <a:rPr lang="nb-NO" sz="2700" dirty="0"/>
              <a:t> med mange land i Europa- blir i dag skarpt kritisert av FN for sin flyktningpolitikk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347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137578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FN’s</a:t>
            </a:r>
            <a:r>
              <a:rPr lang="nb-NO" dirty="0" smtClean="0"/>
              <a:t> </a:t>
            </a:r>
            <a:r>
              <a:rPr lang="nb-NO" dirty="0"/>
              <a:t>menneskerettserklæring </a:t>
            </a:r>
            <a:r>
              <a:rPr lang="nb-NO" dirty="0" smtClean="0"/>
              <a:t>gjev </a:t>
            </a:r>
            <a:r>
              <a:rPr lang="nb-NO" dirty="0"/>
              <a:t>sentrale premisser for  </a:t>
            </a:r>
            <a:r>
              <a:rPr lang="nb-NO" dirty="0" err="1"/>
              <a:t>IKFFs</a:t>
            </a:r>
            <a:r>
              <a:rPr lang="nb-NO" dirty="0"/>
              <a:t> engasjement på  feltet </a:t>
            </a:r>
            <a:r>
              <a:rPr lang="nb-NO" dirty="0" err="1"/>
              <a:t>flyktningar</a:t>
            </a:r>
            <a:r>
              <a:rPr lang="nb-NO" dirty="0"/>
              <a:t>/</a:t>
            </a:r>
            <a:r>
              <a:rPr lang="nb-NO" dirty="0" err="1"/>
              <a:t>migrantar</a:t>
            </a:r>
            <a:r>
              <a:rPr lang="nb-NO" dirty="0"/>
              <a:t>: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42801"/>
            <a:ext cx="3886200" cy="2847171"/>
          </a:xfrm>
        </p:spPr>
        <p:txBody>
          <a:bodyPr>
            <a:normAutofit fontScale="62500" lnSpcReduction="20000"/>
          </a:bodyPr>
          <a:lstStyle/>
          <a:p>
            <a:endParaRPr lang="nb-NO" dirty="0" smtClean="0"/>
          </a:p>
          <a:p>
            <a:endParaRPr lang="nb-NO" i="1" dirty="0" smtClean="0"/>
          </a:p>
          <a:p>
            <a:r>
              <a:rPr lang="nb-NO" i="1" dirty="0" smtClean="0"/>
              <a:t>Artikkel </a:t>
            </a:r>
            <a:r>
              <a:rPr lang="nb-NO" i="1" dirty="0"/>
              <a:t>13.</a:t>
            </a:r>
            <a:br>
              <a:rPr lang="nb-NO" i="1" dirty="0"/>
            </a:br>
            <a:r>
              <a:rPr lang="nb-NO" i="1" dirty="0"/>
              <a:t>1. Enhver har rett til å bevege seg fritt og til fritt å velge oppholdssted innenfor en stats </a:t>
            </a:r>
            <a:r>
              <a:rPr lang="nb-NO" i="1" dirty="0" smtClean="0"/>
              <a:t>grenser.</a:t>
            </a:r>
          </a:p>
          <a:p>
            <a:r>
              <a:rPr lang="nb-NO" i="1" dirty="0" smtClean="0"/>
              <a:t>2</a:t>
            </a:r>
            <a:r>
              <a:rPr lang="nb-NO" i="1" dirty="0"/>
              <a:t>. Enhver har rett til å forlate et hvilket som helst land innbefattet sitt eget og til å vende tilbake til sitt land.</a:t>
            </a:r>
            <a:endParaRPr lang="nb-NO" dirty="0"/>
          </a:p>
          <a:p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87196"/>
            <a:ext cx="3886200" cy="2902776"/>
          </a:xfrm>
        </p:spPr>
        <p:txBody>
          <a:bodyPr>
            <a:normAutofit fontScale="62500" lnSpcReduction="20000"/>
          </a:bodyPr>
          <a:lstStyle/>
          <a:p>
            <a:endParaRPr lang="nb-NO" dirty="0" smtClean="0"/>
          </a:p>
          <a:p>
            <a:endParaRPr lang="nb-NO" i="1" dirty="0" smtClean="0"/>
          </a:p>
          <a:p>
            <a:r>
              <a:rPr lang="nb-NO" i="1" dirty="0" smtClean="0"/>
              <a:t>Artikkel </a:t>
            </a:r>
            <a:r>
              <a:rPr lang="nb-NO" i="1" dirty="0"/>
              <a:t>14.</a:t>
            </a:r>
            <a:br>
              <a:rPr lang="nb-NO" i="1" dirty="0"/>
            </a:br>
            <a:r>
              <a:rPr lang="nb-NO" i="1" dirty="0"/>
              <a:t>1. Enhver har rett til i andre land å søke og ta imot asyl mot </a:t>
            </a:r>
            <a:r>
              <a:rPr lang="nb-NO" i="1" dirty="0" smtClean="0"/>
              <a:t>forfølgelse.</a:t>
            </a:r>
          </a:p>
          <a:p>
            <a:r>
              <a:rPr lang="nb-NO" i="1" dirty="0" smtClean="0"/>
              <a:t>2</a:t>
            </a:r>
            <a:r>
              <a:rPr lang="nb-NO" i="1" dirty="0"/>
              <a:t>. Denne rett kan ikke påberopes ved rettsforfølgelse som har reelt grunnlag i upolitiske forbrytelser eller handlinger som strider mot De Forente Nasjoners formål og prinsipper.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869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32" y="581927"/>
            <a:ext cx="7886700" cy="727054"/>
          </a:xfrm>
        </p:spPr>
        <p:txBody>
          <a:bodyPr>
            <a:normAutofit fontScale="90000"/>
          </a:bodyPr>
          <a:lstStyle/>
          <a:p>
            <a:pPr fontAlgn="base"/>
            <a:r>
              <a:rPr lang="nb-N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IKFF om </a:t>
            </a:r>
            <a:r>
              <a:rPr lang="nb-NO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migrantar</a:t>
            </a:r>
            <a:r>
              <a:rPr lang="nb-N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nb-NO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flyktningar</a:t>
            </a:r>
            <a:r>
              <a:rPr lang="nb-N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b-NO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frå</a:t>
            </a:r>
            <a:r>
              <a:rPr lang="nb-NO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vedtak på </a:t>
            </a:r>
            <a:r>
              <a:rPr lang="nb-NO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verdskongressar</a:t>
            </a:r>
            <a:r>
              <a:rPr lang="nb-NO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b-NO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43948"/>
            <a:ext cx="3868340" cy="2955550"/>
          </a:xfrm>
        </p:spPr>
        <p:txBody>
          <a:bodyPr>
            <a:normAutofit fontScale="62500" lnSpcReduction="20000"/>
          </a:bodyPr>
          <a:lstStyle/>
          <a:p>
            <a:r>
              <a:rPr lang="nb-NO" i="1" dirty="0"/>
              <a:t>The 10th </a:t>
            </a:r>
            <a:r>
              <a:rPr lang="nb-NO" i="1" dirty="0" err="1"/>
              <a:t>Congress</a:t>
            </a:r>
            <a:r>
              <a:rPr lang="nb-NO" i="1" dirty="0"/>
              <a:t> </a:t>
            </a:r>
            <a:r>
              <a:rPr lang="nb-NO" i="1" dirty="0" err="1"/>
              <a:t>of</a:t>
            </a:r>
            <a:r>
              <a:rPr lang="nb-NO" i="1" dirty="0"/>
              <a:t> </a:t>
            </a:r>
            <a:r>
              <a:rPr lang="nb-NO" i="1" dirty="0" err="1"/>
              <a:t>the</a:t>
            </a:r>
            <a:r>
              <a:rPr lang="nb-NO" i="1" dirty="0"/>
              <a:t> </a:t>
            </a:r>
            <a:r>
              <a:rPr lang="nb-NO" i="1" dirty="0" err="1"/>
              <a:t>Women’s</a:t>
            </a:r>
            <a:r>
              <a:rPr lang="nb-NO" i="1" dirty="0"/>
              <a:t> International League for Peace and </a:t>
            </a:r>
            <a:r>
              <a:rPr lang="nb-NO" i="1" dirty="0" err="1"/>
              <a:t>Freedom</a:t>
            </a:r>
            <a:r>
              <a:rPr lang="nb-NO" i="1" dirty="0"/>
              <a:t>, in </a:t>
            </a:r>
            <a:r>
              <a:rPr lang="nb-NO" i="1" dirty="0" err="1"/>
              <a:t>session</a:t>
            </a:r>
            <a:r>
              <a:rPr lang="nb-NO" i="1" dirty="0"/>
              <a:t> in Luxembourg, August 4-9, 1946, </a:t>
            </a:r>
            <a:r>
              <a:rPr lang="nb-NO" i="1" dirty="0" err="1"/>
              <a:t>would</a:t>
            </a:r>
            <a:r>
              <a:rPr lang="nb-NO" i="1" dirty="0"/>
              <a:t> </a:t>
            </a:r>
            <a:r>
              <a:rPr lang="nb-NO" i="1" dirty="0" err="1"/>
              <a:t>respectfully</a:t>
            </a:r>
            <a:r>
              <a:rPr lang="nb-NO" i="1" dirty="0"/>
              <a:t> </a:t>
            </a:r>
            <a:r>
              <a:rPr lang="nb-NO" i="1" dirty="0" err="1"/>
              <a:t>petition</a:t>
            </a:r>
            <a:r>
              <a:rPr lang="nb-NO" i="1" dirty="0"/>
              <a:t> </a:t>
            </a:r>
            <a:r>
              <a:rPr lang="nb-NO" i="1" dirty="0" err="1"/>
              <a:t>the</a:t>
            </a:r>
            <a:r>
              <a:rPr lang="nb-NO" i="1" dirty="0"/>
              <a:t> </a:t>
            </a:r>
            <a:r>
              <a:rPr lang="nb-NO" i="1" dirty="0" err="1"/>
              <a:t>Economic</a:t>
            </a:r>
            <a:r>
              <a:rPr lang="nb-NO" i="1" dirty="0"/>
              <a:t> and </a:t>
            </a:r>
            <a:r>
              <a:rPr lang="nb-NO" i="1" dirty="0" err="1"/>
              <a:t>Social</a:t>
            </a:r>
            <a:r>
              <a:rPr lang="nb-NO" i="1" dirty="0"/>
              <a:t> Council </a:t>
            </a:r>
            <a:r>
              <a:rPr lang="nb-NO" i="1" dirty="0" err="1"/>
              <a:t>of</a:t>
            </a:r>
            <a:r>
              <a:rPr lang="nb-NO" i="1" dirty="0"/>
              <a:t> </a:t>
            </a:r>
            <a:r>
              <a:rPr lang="nb-NO" i="1" dirty="0" err="1"/>
              <a:t>the</a:t>
            </a:r>
            <a:r>
              <a:rPr lang="nb-NO" i="1" dirty="0"/>
              <a:t> United Nations </a:t>
            </a:r>
            <a:r>
              <a:rPr lang="nb-NO" b="1" i="1" dirty="0"/>
              <a:t>to </a:t>
            </a:r>
            <a:r>
              <a:rPr lang="nb-NO" b="1" i="1" dirty="0" err="1"/>
              <a:t>initiate</a:t>
            </a:r>
            <a:r>
              <a:rPr lang="nb-NO" b="1" i="1" dirty="0"/>
              <a:t> at </a:t>
            </a:r>
            <a:r>
              <a:rPr lang="nb-NO" b="1" i="1" dirty="0" err="1"/>
              <a:t>the</a:t>
            </a:r>
            <a:r>
              <a:rPr lang="nb-NO" b="1" i="1" dirty="0"/>
              <a:t> </a:t>
            </a:r>
            <a:r>
              <a:rPr lang="nb-NO" b="1" i="1" dirty="0" err="1"/>
              <a:t>earliest</a:t>
            </a:r>
            <a:r>
              <a:rPr lang="nb-NO" b="1" i="1" dirty="0"/>
              <a:t> </a:t>
            </a:r>
            <a:r>
              <a:rPr lang="nb-NO" b="1" i="1" dirty="0" err="1"/>
              <a:t>practicable</a:t>
            </a:r>
            <a:r>
              <a:rPr lang="nb-NO" b="1" i="1" dirty="0"/>
              <a:t> </a:t>
            </a:r>
            <a:r>
              <a:rPr lang="nb-NO" b="1" i="1" dirty="0" err="1"/>
              <a:t>opportunity</a:t>
            </a:r>
            <a:r>
              <a:rPr lang="nb-NO" b="1" i="1" dirty="0"/>
              <a:t> an International Conference </a:t>
            </a:r>
            <a:r>
              <a:rPr lang="nb-NO" b="1" i="1" dirty="0" err="1"/>
              <a:t>on</a:t>
            </a:r>
            <a:r>
              <a:rPr lang="nb-NO" b="1" i="1" dirty="0"/>
              <a:t> Migration </a:t>
            </a:r>
            <a:r>
              <a:rPr lang="nb-NO" i="1" dirty="0"/>
              <a:t>to </a:t>
            </a:r>
            <a:r>
              <a:rPr lang="nb-NO" i="1" dirty="0" err="1"/>
              <a:t>deal</a:t>
            </a:r>
            <a:r>
              <a:rPr lang="nb-NO" i="1" dirty="0"/>
              <a:t> </a:t>
            </a:r>
            <a:r>
              <a:rPr lang="nb-NO" i="1" dirty="0" err="1"/>
              <a:t>with</a:t>
            </a:r>
            <a:r>
              <a:rPr lang="nb-NO" i="1" dirty="0"/>
              <a:t> </a:t>
            </a:r>
            <a:r>
              <a:rPr lang="nb-NO" i="1" dirty="0" err="1"/>
              <a:t>the</a:t>
            </a:r>
            <a:r>
              <a:rPr lang="nb-NO" i="1" dirty="0"/>
              <a:t> </a:t>
            </a:r>
            <a:r>
              <a:rPr lang="nb-NO" i="1" dirty="0" err="1"/>
              <a:t>entire</a:t>
            </a:r>
            <a:r>
              <a:rPr lang="nb-NO" i="1" dirty="0"/>
              <a:t> </a:t>
            </a:r>
            <a:r>
              <a:rPr lang="nb-NO" i="1" dirty="0" err="1"/>
              <a:t>field</a:t>
            </a:r>
            <a:r>
              <a:rPr lang="nb-NO" i="1" dirty="0"/>
              <a:t> </a:t>
            </a:r>
            <a:r>
              <a:rPr lang="nb-NO" i="1" dirty="0" err="1"/>
              <a:t>of</a:t>
            </a:r>
            <a:r>
              <a:rPr lang="nb-NO" i="1" dirty="0"/>
              <a:t> </a:t>
            </a:r>
            <a:r>
              <a:rPr lang="nb-NO" i="1" dirty="0" err="1"/>
              <a:t>migration</a:t>
            </a:r>
            <a:r>
              <a:rPr lang="nb-NO" i="1" dirty="0"/>
              <a:t> as it </a:t>
            </a:r>
            <a:r>
              <a:rPr lang="nb-NO" i="1" dirty="0" err="1"/>
              <a:t>relates</a:t>
            </a:r>
            <a:r>
              <a:rPr lang="nb-NO" i="1" dirty="0"/>
              <a:t> to </a:t>
            </a:r>
            <a:r>
              <a:rPr lang="nb-NO" i="1" dirty="0" err="1"/>
              <a:t>provisions</a:t>
            </a:r>
            <a:r>
              <a:rPr lang="nb-NO" i="1" dirty="0"/>
              <a:t> </a:t>
            </a:r>
            <a:r>
              <a:rPr lang="nb-NO" dirty="0" err="1"/>
              <a:t>regarding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b="1" dirty="0" err="1"/>
              <a:t>stateless</a:t>
            </a:r>
            <a:r>
              <a:rPr lang="nb-NO" b="1" dirty="0"/>
              <a:t>, </a:t>
            </a:r>
            <a:r>
              <a:rPr lang="nb-NO" dirty="0"/>
              <a:t>to </a:t>
            </a:r>
            <a:r>
              <a:rPr lang="nb-NO" dirty="0" err="1"/>
              <a:t>passports</a:t>
            </a:r>
            <a:r>
              <a:rPr lang="nb-NO" dirty="0"/>
              <a:t>, visas, exit-</a:t>
            </a:r>
            <a:r>
              <a:rPr lang="nb-NO" dirty="0" err="1"/>
              <a:t>entrance</a:t>
            </a:r>
            <a:r>
              <a:rPr lang="nb-NO" dirty="0"/>
              <a:t> </a:t>
            </a:r>
            <a:r>
              <a:rPr lang="nb-NO" dirty="0" err="1"/>
              <a:t>permits</a:t>
            </a:r>
            <a:r>
              <a:rPr lang="nb-NO" dirty="0"/>
              <a:t> and </a:t>
            </a:r>
            <a:r>
              <a:rPr lang="nb-NO" b="1" dirty="0"/>
              <a:t>all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regulations</a:t>
            </a:r>
            <a:r>
              <a:rPr lang="nb-NO" b="1" dirty="0"/>
              <a:t> </a:t>
            </a:r>
            <a:r>
              <a:rPr lang="nb-NO" b="1" dirty="0" err="1"/>
              <a:t>hampering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normal </a:t>
            </a:r>
            <a:r>
              <a:rPr lang="nb-NO" b="1" dirty="0" err="1"/>
              <a:t>movement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peoples</a:t>
            </a:r>
            <a:r>
              <a:rPr lang="nb-NO" b="1" i="1" dirty="0"/>
              <a:t>.</a:t>
            </a:r>
            <a:endParaRPr lang="nb-NO" b="1" dirty="0"/>
          </a:p>
          <a:p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087" y="1713552"/>
            <a:ext cx="3887391" cy="339328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       17 August 1949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7005" y="2096779"/>
            <a:ext cx="4041775" cy="3951288"/>
          </a:xfrm>
        </p:spPr>
        <p:txBody>
          <a:bodyPr/>
          <a:lstStyle/>
          <a:p>
            <a:r>
              <a:rPr lang="nb-NO" i="1" dirty="0" err="1"/>
              <a:t>That</a:t>
            </a:r>
            <a:r>
              <a:rPr lang="nb-NO" i="1" dirty="0"/>
              <a:t> </a:t>
            </a:r>
            <a:r>
              <a:rPr lang="nb-NO" i="1" dirty="0" err="1"/>
              <a:t>Governments</a:t>
            </a:r>
            <a:r>
              <a:rPr lang="nb-NO" i="1" dirty="0"/>
              <a:t> be </a:t>
            </a:r>
            <a:r>
              <a:rPr lang="nb-NO" i="1" dirty="0" err="1"/>
              <a:t>urged</a:t>
            </a:r>
            <a:r>
              <a:rPr lang="nb-NO" i="1" dirty="0"/>
              <a:t> </a:t>
            </a:r>
            <a:r>
              <a:rPr lang="nb-NO" b="1" i="1" dirty="0"/>
              <a:t>to </a:t>
            </a:r>
            <a:r>
              <a:rPr lang="nb-NO" b="1" i="1" dirty="0" err="1"/>
              <a:t>adopt</a:t>
            </a:r>
            <a:r>
              <a:rPr lang="nb-NO" b="1" i="1" dirty="0"/>
              <a:t> </a:t>
            </a:r>
            <a:r>
              <a:rPr lang="nb-NO" b="1" i="1" dirty="0" err="1"/>
              <a:t>the</a:t>
            </a:r>
            <a:r>
              <a:rPr lang="nb-NO" b="1" i="1" dirty="0"/>
              <a:t> most liberal </a:t>
            </a:r>
            <a:r>
              <a:rPr lang="nb-NO" b="1" i="1" dirty="0" err="1"/>
              <a:t>immigration</a:t>
            </a:r>
            <a:r>
              <a:rPr lang="nb-NO" b="1" i="1" dirty="0"/>
              <a:t> </a:t>
            </a:r>
            <a:r>
              <a:rPr lang="nb-NO" b="1" i="1" dirty="0" err="1"/>
              <a:t>policies</a:t>
            </a:r>
            <a:r>
              <a:rPr lang="nb-NO" b="1" i="1" dirty="0"/>
              <a:t> </a:t>
            </a:r>
            <a:r>
              <a:rPr lang="nb-NO" i="1" dirty="0"/>
              <a:t>so as to </a:t>
            </a:r>
            <a:r>
              <a:rPr lang="nb-NO" i="1" dirty="0" err="1"/>
              <a:t>enable</a:t>
            </a:r>
            <a:r>
              <a:rPr lang="nb-NO" i="1" dirty="0"/>
              <a:t> </a:t>
            </a:r>
            <a:r>
              <a:rPr lang="nb-NO" i="1" dirty="0" err="1"/>
              <a:t>the</a:t>
            </a:r>
            <a:r>
              <a:rPr lang="nb-NO" i="1" dirty="0"/>
              <a:t> International </a:t>
            </a:r>
            <a:r>
              <a:rPr lang="nb-NO" i="1" dirty="0" err="1"/>
              <a:t>Refugee</a:t>
            </a:r>
            <a:r>
              <a:rPr lang="nb-NO" i="1" dirty="0"/>
              <a:t> Organization to </a:t>
            </a:r>
            <a:r>
              <a:rPr lang="nb-NO" i="1" dirty="0" err="1"/>
              <a:t>complete</a:t>
            </a:r>
            <a:r>
              <a:rPr lang="nb-NO" i="1" dirty="0"/>
              <a:t> </a:t>
            </a:r>
            <a:r>
              <a:rPr lang="nb-NO" i="1" dirty="0" err="1"/>
              <a:t>its</a:t>
            </a:r>
            <a:r>
              <a:rPr lang="nb-NO" i="1" dirty="0"/>
              <a:t> </a:t>
            </a:r>
            <a:r>
              <a:rPr lang="nb-NO" i="1" dirty="0" err="1"/>
              <a:t>tasks</a:t>
            </a:r>
            <a:r>
              <a:rPr lang="nb-NO" i="1" dirty="0"/>
              <a:t> to </a:t>
            </a:r>
            <a:r>
              <a:rPr lang="nb-NO" i="1" dirty="0" err="1"/>
              <a:t>the</a:t>
            </a:r>
            <a:r>
              <a:rPr lang="nb-NO" i="1" dirty="0"/>
              <a:t> </a:t>
            </a:r>
            <a:r>
              <a:rPr lang="nb-NO" i="1" dirty="0" err="1"/>
              <a:t>fullest</a:t>
            </a:r>
            <a:r>
              <a:rPr lang="nb-NO" i="1" dirty="0"/>
              <a:t> </a:t>
            </a:r>
            <a:r>
              <a:rPr lang="nb-NO" i="1" dirty="0" err="1"/>
              <a:t>degree</a:t>
            </a:r>
            <a:r>
              <a:rPr lang="nb-NO" i="1" dirty="0"/>
              <a:t> </a:t>
            </a:r>
            <a:r>
              <a:rPr lang="nb-NO" i="1" dirty="0" err="1"/>
              <a:t>possible</a:t>
            </a:r>
            <a:r>
              <a:rPr lang="nb-NO" i="1" dirty="0"/>
              <a:t> and to </a:t>
            </a:r>
            <a:r>
              <a:rPr lang="nb-NO" b="1" i="1" dirty="0" err="1"/>
              <a:t>give</a:t>
            </a:r>
            <a:r>
              <a:rPr lang="nb-NO" b="1" i="1" dirty="0"/>
              <a:t> </a:t>
            </a:r>
            <a:r>
              <a:rPr lang="nb-NO" b="1" i="1" dirty="0" err="1"/>
              <a:t>homes</a:t>
            </a:r>
            <a:r>
              <a:rPr lang="nb-NO" b="1" i="1" dirty="0"/>
              <a:t> and </a:t>
            </a:r>
            <a:r>
              <a:rPr lang="nb-NO" b="1" i="1" dirty="0" err="1"/>
              <a:t>citizenship</a:t>
            </a:r>
            <a:r>
              <a:rPr lang="nb-NO" b="1" i="1" dirty="0"/>
              <a:t> to </a:t>
            </a:r>
            <a:r>
              <a:rPr lang="nb-NO" b="1" i="1" dirty="0" err="1"/>
              <a:t>those</a:t>
            </a:r>
            <a:r>
              <a:rPr lang="nb-NO" b="1" i="1" dirty="0"/>
              <a:t> </a:t>
            </a:r>
            <a:r>
              <a:rPr lang="nb-NO" b="1" i="1" dirty="0" err="1"/>
              <a:t>who</a:t>
            </a:r>
            <a:r>
              <a:rPr lang="nb-NO" b="1" i="1" dirty="0"/>
              <a:t> </a:t>
            </a:r>
            <a:r>
              <a:rPr lang="nb-NO" b="1" i="1" dirty="0" err="1"/>
              <a:t>are</a:t>
            </a:r>
            <a:r>
              <a:rPr lang="nb-NO" b="1" i="1" dirty="0"/>
              <a:t> </a:t>
            </a:r>
            <a:r>
              <a:rPr lang="nb-NO" b="1" i="1" dirty="0" err="1"/>
              <a:t>stateless</a:t>
            </a:r>
            <a:r>
              <a:rPr lang="nb-NO" b="1" i="1" dirty="0"/>
              <a:t>.</a:t>
            </a:r>
            <a:endParaRPr lang="nb-NO" b="1" dirty="0"/>
          </a:p>
        </p:txBody>
      </p:sp>
      <p:grpSp>
        <p:nvGrpSpPr>
          <p:cNvPr id="7" name="Group 7"/>
          <p:cNvGrpSpPr/>
          <p:nvPr/>
        </p:nvGrpSpPr>
        <p:grpSpPr>
          <a:xfrm>
            <a:off x="-1286986" y="5309300"/>
            <a:ext cx="10563508" cy="2682052"/>
            <a:chOff x="-1286986" y="5309300"/>
            <a:chExt cx="10563508" cy="2682052"/>
          </a:xfrm>
        </p:grpSpPr>
        <p:sp>
          <p:nvSpPr>
            <p:cNvPr id="8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9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10" name="Picture 3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7.August 1946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747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IKFF om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migrantar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flyktningar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b-NO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frå</a:t>
            </a:r>
            <a:r>
              <a:rPr lang="nb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vedtak på </a:t>
            </a:r>
            <a:r>
              <a:rPr lang="nb-NO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verdskongressar</a:t>
            </a:r>
            <a:r>
              <a:rPr lang="nb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18122"/>
            <a:ext cx="3868340" cy="444360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6.Augut 1953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nb-NO" i="1" dirty="0" smtClean="0"/>
          </a:p>
          <a:p>
            <a:r>
              <a:rPr lang="nb-NO" i="1" dirty="0" smtClean="0"/>
              <a:t>The </a:t>
            </a:r>
            <a:r>
              <a:rPr lang="nb-NO" i="1" dirty="0"/>
              <a:t>XII </a:t>
            </a:r>
            <a:r>
              <a:rPr lang="nb-NO" i="1" dirty="0" smtClean="0"/>
              <a:t>International </a:t>
            </a:r>
            <a:r>
              <a:rPr lang="nb-NO" i="1" dirty="0"/>
              <a:t>Congress </a:t>
            </a:r>
            <a:r>
              <a:rPr lang="nb-NO" i="1" dirty="0" err="1"/>
              <a:t>of</a:t>
            </a:r>
            <a:r>
              <a:rPr lang="nb-NO" i="1" dirty="0"/>
              <a:t> </a:t>
            </a:r>
            <a:r>
              <a:rPr lang="nb-NO" i="1" dirty="0" err="1"/>
              <a:t>the</a:t>
            </a:r>
            <a:r>
              <a:rPr lang="nb-NO" i="1" dirty="0"/>
              <a:t> </a:t>
            </a:r>
            <a:r>
              <a:rPr lang="nb-NO" i="1" dirty="0" err="1"/>
              <a:t>Women’s</a:t>
            </a:r>
            <a:r>
              <a:rPr lang="nb-NO" i="1" dirty="0"/>
              <a:t> International League for Peace and </a:t>
            </a:r>
            <a:r>
              <a:rPr lang="nb-NO" i="1" dirty="0" err="1"/>
              <a:t>Freedom</a:t>
            </a:r>
            <a:r>
              <a:rPr lang="nb-NO" i="1" dirty="0"/>
              <a:t> </a:t>
            </a:r>
            <a:r>
              <a:rPr lang="nb-NO" i="1" dirty="0" err="1"/>
              <a:t>meeting</a:t>
            </a:r>
            <a:r>
              <a:rPr lang="nb-NO" i="1" dirty="0"/>
              <a:t> in Paris, August 4-8th, 1953, </a:t>
            </a:r>
            <a:r>
              <a:rPr lang="nb-NO" b="1" i="1" dirty="0" err="1"/>
              <a:t>expresses</a:t>
            </a:r>
            <a:r>
              <a:rPr lang="nb-NO" b="1" i="1" dirty="0"/>
              <a:t> </a:t>
            </a:r>
            <a:r>
              <a:rPr lang="nb-NO" b="1" i="1" dirty="0" err="1"/>
              <a:t>its</a:t>
            </a:r>
            <a:r>
              <a:rPr lang="nb-NO" b="1" i="1" dirty="0"/>
              <a:t> </a:t>
            </a:r>
            <a:r>
              <a:rPr lang="nb-NO" b="1" i="1" dirty="0" err="1"/>
              <a:t>firm</a:t>
            </a:r>
            <a:r>
              <a:rPr lang="nb-NO" b="1" i="1" dirty="0"/>
              <a:t> </a:t>
            </a:r>
            <a:r>
              <a:rPr lang="nb-NO" b="1" i="1" dirty="0" err="1"/>
              <a:t>conviction</a:t>
            </a:r>
            <a:r>
              <a:rPr lang="nb-NO" b="1" i="1" dirty="0"/>
              <a:t> </a:t>
            </a:r>
            <a:r>
              <a:rPr lang="nb-NO" b="1" i="1" dirty="0" err="1"/>
              <a:t>that</a:t>
            </a:r>
            <a:r>
              <a:rPr lang="nb-NO" b="1" i="1" dirty="0"/>
              <a:t> </a:t>
            </a:r>
            <a:r>
              <a:rPr lang="nb-NO" b="1" i="1" dirty="0" err="1"/>
              <a:t>the</a:t>
            </a:r>
            <a:r>
              <a:rPr lang="nb-NO" b="1" i="1" dirty="0"/>
              <a:t> </a:t>
            </a:r>
            <a:r>
              <a:rPr lang="nb-NO" b="1" i="1" dirty="0" err="1"/>
              <a:t>refugee</a:t>
            </a:r>
            <a:r>
              <a:rPr lang="nb-NO" b="1" i="1" dirty="0"/>
              <a:t> problem </a:t>
            </a:r>
            <a:r>
              <a:rPr lang="nb-NO" b="1" i="1" dirty="0" err="1"/>
              <a:t>should</a:t>
            </a:r>
            <a:r>
              <a:rPr lang="nb-NO" b="1" i="1" dirty="0"/>
              <a:t> </a:t>
            </a:r>
            <a:r>
              <a:rPr lang="nb-NO" b="1" i="1" dirty="0" err="1"/>
              <a:t>continue</a:t>
            </a:r>
            <a:r>
              <a:rPr lang="nb-NO" b="1" i="1" dirty="0"/>
              <a:t> to form a vital part </a:t>
            </a:r>
            <a:r>
              <a:rPr lang="nb-NO" b="1" i="1" dirty="0" err="1"/>
              <a:t>of</a:t>
            </a:r>
            <a:r>
              <a:rPr lang="nb-NO" b="1" i="1" dirty="0"/>
              <a:t> </a:t>
            </a:r>
            <a:r>
              <a:rPr lang="nb-NO" b="1" i="1" dirty="0" err="1"/>
              <a:t>the</a:t>
            </a:r>
            <a:r>
              <a:rPr lang="nb-NO" b="1" i="1" dirty="0"/>
              <a:t> </a:t>
            </a:r>
            <a:r>
              <a:rPr lang="nb-NO" b="1" i="1" dirty="0" err="1"/>
              <a:t>work</a:t>
            </a:r>
            <a:r>
              <a:rPr lang="nb-NO" b="1" i="1" dirty="0"/>
              <a:t> </a:t>
            </a:r>
            <a:r>
              <a:rPr lang="nb-NO" b="1" i="1" dirty="0" err="1"/>
              <a:t>of</a:t>
            </a:r>
            <a:r>
              <a:rPr lang="nb-NO" b="1" i="1" dirty="0"/>
              <a:t> International </a:t>
            </a:r>
            <a:r>
              <a:rPr lang="nb-NO" b="1" i="1" dirty="0" err="1"/>
              <a:t>Headquarters</a:t>
            </a:r>
            <a:r>
              <a:rPr lang="nb-NO" b="1" i="1" dirty="0"/>
              <a:t> and </a:t>
            </a:r>
            <a:r>
              <a:rPr lang="nb-NO" b="1" i="1" dirty="0" err="1"/>
              <a:t>of</a:t>
            </a:r>
            <a:r>
              <a:rPr lang="nb-NO" b="1" i="1" dirty="0"/>
              <a:t> </a:t>
            </a:r>
            <a:r>
              <a:rPr lang="nb-NO" b="1" i="1" dirty="0" err="1"/>
              <a:t>the</a:t>
            </a:r>
            <a:r>
              <a:rPr lang="nb-NO" b="1" i="1" dirty="0"/>
              <a:t> </a:t>
            </a:r>
            <a:r>
              <a:rPr lang="nb-NO" b="1" i="1" dirty="0" err="1"/>
              <a:t>Section</a:t>
            </a:r>
            <a:r>
              <a:rPr lang="nb-NO" i="1" dirty="0"/>
              <a:t>.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118122"/>
            <a:ext cx="3887391" cy="444360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August 1989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fontAlgn="base"/>
            <a:endParaRPr lang="nb-NO" b="1" dirty="0" smtClean="0"/>
          </a:p>
          <a:p>
            <a:pPr fontAlgn="base"/>
            <a:r>
              <a:rPr lang="nb-NO" b="1" dirty="0" err="1" smtClean="0"/>
              <a:t>Ein</a:t>
            </a:r>
            <a:r>
              <a:rPr lang="nb-NO" b="1" dirty="0" smtClean="0"/>
              <a:t> </a:t>
            </a:r>
            <a:r>
              <a:rPr lang="nb-NO" b="1" dirty="0"/>
              <a:t>resolusjon som vektla </a:t>
            </a:r>
            <a:r>
              <a:rPr lang="nb-NO" b="1" dirty="0" smtClean="0"/>
              <a:t>koloniarven, og som oppfordra til å </a:t>
            </a:r>
          </a:p>
          <a:p>
            <a:pPr fontAlgn="base"/>
            <a:r>
              <a:rPr lang="nb-NO" i="1" dirty="0" smtClean="0"/>
              <a:t>arbeide </a:t>
            </a:r>
            <a:r>
              <a:rPr lang="nb-NO" i="1" dirty="0"/>
              <a:t>for den globale situasjonen for </a:t>
            </a:r>
            <a:r>
              <a:rPr lang="nb-NO" i="1" dirty="0" err="1"/>
              <a:t>flyktningar</a:t>
            </a:r>
            <a:r>
              <a:rPr lang="nb-NO" i="1" dirty="0"/>
              <a:t>, </a:t>
            </a:r>
            <a:endParaRPr lang="nb-NO" dirty="0"/>
          </a:p>
          <a:p>
            <a:pPr fontAlgn="base"/>
            <a:r>
              <a:rPr lang="nb-NO" i="1" dirty="0" smtClean="0"/>
              <a:t>få problema </a:t>
            </a:r>
            <a:r>
              <a:rPr lang="nb-NO" i="1" dirty="0"/>
              <a:t>for kvinnelege </a:t>
            </a:r>
            <a:r>
              <a:rPr lang="nb-NO" i="1" dirty="0" err="1"/>
              <a:t>flyktningar</a:t>
            </a:r>
            <a:r>
              <a:rPr lang="nb-NO" i="1" dirty="0"/>
              <a:t> opp på dagsorden og  </a:t>
            </a:r>
            <a:r>
              <a:rPr lang="nb-NO" i="1" dirty="0" err="1"/>
              <a:t>gje</a:t>
            </a:r>
            <a:r>
              <a:rPr lang="nb-NO" i="1" dirty="0"/>
              <a:t> kvinner særskilte </a:t>
            </a:r>
            <a:r>
              <a:rPr lang="nb-NO" i="1" dirty="0" err="1"/>
              <a:t>rettar</a:t>
            </a:r>
            <a:r>
              <a:rPr lang="nb-NO" i="1" dirty="0"/>
              <a:t> til asyl.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035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600" b="1" dirty="0"/>
              <a:t>‘A </a:t>
            </a:r>
            <a:r>
              <a:rPr lang="nn-NO" sz="3600" b="1" dirty="0" err="1"/>
              <a:t>new</a:t>
            </a:r>
            <a:r>
              <a:rPr lang="nn-NO" sz="3600" b="1" dirty="0"/>
              <a:t> kind </a:t>
            </a:r>
            <a:r>
              <a:rPr lang="nn-NO" sz="3600" b="1" dirty="0" err="1"/>
              <a:t>of</a:t>
            </a:r>
            <a:r>
              <a:rPr lang="nn-NO" sz="3600" b="1" dirty="0"/>
              <a:t> </a:t>
            </a:r>
            <a:r>
              <a:rPr lang="nn-NO" sz="3600" b="1" dirty="0" err="1"/>
              <a:t>war</a:t>
            </a:r>
            <a:r>
              <a:rPr lang="nn-NO" sz="3600" b="1" dirty="0"/>
              <a:t>  is </a:t>
            </a:r>
            <a:r>
              <a:rPr lang="nn-NO" sz="3600" b="1" dirty="0" err="1"/>
              <a:t>unfolding</a:t>
            </a:r>
            <a:r>
              <a:rPr lang="nn-NO" sz="3600" b="1" dirty="0"/>
              <a:t> </a:t>
            </a:r>
            <a:r>
              <a:rPr lang="nn-NO" sz="3600" b="1" dirty="0" err="1"/>
              <a:t>before</a:t>
            </a:r>
            <a:r>
              <a:rPr lang="nn-NO" sz="3600" b="1" dirty="0"/>
              <a:t> </a:t>
            </a:r>
            <a:r>
              <a:rPr lang="nn-NO" sz="3600" b="1" dirty="0" err="1"/>
              <a:t>us’</a:t>
            </a:r>
            <a:r>
              <a:rPr lang="nb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Verdskongressen</a:t>
            </a:r>
            <a:r>
              <a:rPr lang="nb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Ghana august 2018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1142"/>
            <a:ext cx="3886200" cy="3898557"/>
          </a:xfrm>
        </p:spPr>
        <p:txBody>
          <a:bodyPr>
            <a:normAutofit fontScale="62500" lnSpcReduction="20000"/>
          </a:bodyPr>
          <a:lstStyle/>
          <a:p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witnesses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massive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suffering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migrants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 is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becoming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huge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cemetery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separated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families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crossing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 border, and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treated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criminals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detention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nn-N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raped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nn-N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over and over,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refugee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violated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1142"/>
            <a:ext cx="3886200" cy="3458831"/>
          </a:xfrm>
        </p:spPr>
        <p:txBody>
          <a:bodyPr>
            <a:normAutofit fontScale="62500" lnSpcReduction="20000"/>
          </a:bodyPr>
          <a:lstStyle/>
          <a:p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kind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unfolding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denial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humanity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ourselves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fore-mothers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1915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denounce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roots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and,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all, </a:t>
            </a:r>
            <a:endParaRPr lang="nn-N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disseminate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statement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proposing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affairs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-1286986" y="5309300"/>
            <a:ext cx="10563508" cy="2682052"/>
            <a:chOff x="-1286986" y="5309300"/>
            <a:chExt cx="10563508" cy="2682052"/>
          </a:xfrm>
        </p:grpSpPr>
        <p:sp>
          <p:nvSpPr>
            <p:cNvPr id="6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9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8" name="Picture 3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36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WILPF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calls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leaders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destination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Guarantee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safe and legal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destination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arrival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burden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amongst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recipient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anchor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camps for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refugees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migrants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migrants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arriving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stages;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just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empowering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agents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altLang="nb-NO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‘Skape </a:t>
            </a:r>
            <a:r>
              <a:rPr lang="nb-NO" altLang="nb-NO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perspektiver for en bærekraftig og rettferdig fremtid, og styrke kvinner som forandringsagenter</a:t>
            </a:r>
            <a:r>
              <a:rPr lang="nb-NO" altLang="nb-NO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  <a:r>
              <a:rPr lang="nb-NO" altLang="nb-NO" sz="67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nb-NO" altLang="nb-NO" sz="675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altLang="nb-NO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(utdrag </a:t>
            </a:r>
            <a:r>
              <a:rPr lang="nb-NO" altLang="nb-NO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frå</a:t>
            </a:r>
            <a:r>
              <a:rPr lang="nb-NO" altLang="nb-NO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 lang liste med vedtak med mange punkt)</a:t>
            </a:r>
          </a:p>
          <a:p>
            <a:endParaRPr lang="nb-NO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890201"/>
            <a:ext cx="471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2792" tIns="3429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575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b-NO" altLang="nb-NO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73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100" dirty="0" smtClean="0"/>
              <a:t/>
            </a:r>
            <a:br>
              <a:rPr lang="nb-NO" sz="3100" dirty="0" smtClean="0"/>
            </a:br>
            <a:r>
              <a:rPr lang="nb-NO" sz="3100" dirty="0" smtClean="0"/>
              <a:t/>
            </a:r>
            <a:br>
              <a:rPr lang="nb-NO" sz="3100" dirty="0" smtClean="0"/>
            </a:br>
            <a:r>
              <a:rPr lang="nb-NO" sz="3100" dirty="0"/>
              <a:t/>
            </a:r>
            <a:br>
              <a:rPr lang="nb-NO" sz="3100" dirty="0"/>
            </a:br>
            <a:r>
              <a:rPr lang="nb-NO" b="1" dirty="0" smtClean="0"/>
              <a:t>DEL II</a:t>
            </a:r>
            <a:r>
              <a:rPr lang="nb-NO" sz="3100" dirty="0" smtClean="0"/>
              <a:t/>
            </a:r>
            <a:br>
              <a:rPr lang="nb-NO" sz="3100" dirty="0" smtClean="0"/>
            </a:br>
            <a:r>
              <a:rPr lang="nb-NO" sz="3100" dirty="0" smtClean="0"/>
              <a:t/>
            </a:r>
            <a:br>
              <a:rPr lang="nb-NO" sz="3100" dirty="0" smtClean="0"/>
            </a:br>
            <a:r>
              <a:rPr lang="nb-NO" dirty="0" smtClean="0"/>
              <a:t>Eksempler </a:t>
            </a:r>
            <a:r>
              <a:rPr lang="nb-NO" dirty="0"/>
              <a:t>fra de siste </a:t>
            </a:r>
            <a:r>
              <a:rPr lang="nb-NO" dirty="0" smtClean="0"/>
              <a:t>åra </a:t>
            </a:r>
            <a:r>
              <a:rPr lang="nb-NO" dirty="0"/>
              <a:t>på </a:t>
            </a:r>
            <a:r>
              <a:rPr lang="nb-NO" dirty="0" smtClean="0"/>
              <a:t>hvordan WILPF/IKFF har arbeidet  med temaet flyktninger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 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WILPF Norge /IKFF </a:t>
            </a:r>
          </a:p>
          <a:p>
            <a:r>
              <a:rPr lang="nb-NO" dirty="0" smtClean="0"/>
              <a:t>IKFF i Danmark </a:t>
            </a:r>
          </a:p>
          <a:p>
            <a:r>
              <a:rPr lang="nb-NO" dirty="0" smtClean="0"/>
              <a:t>WILPF International </a:t>
            </a:r>
            <a:endParaRPr lang="nb-NO" dirty="0"/>
          </a:p>
        </p:txBody>
      </p:sp>
      <p:grpSp>
        <p:nvGrpSpPr>
          <p:cNvPr id="4" name="Group 7"/>
          <p:cNvGrpSpPr/>
          <p:nvPr/>
        </p:nvGrpSpPr>
        <p:grpSpPr>
          <a:xfrm>
            <a:off x="-1286986" y="5309300"/>
            <a:ext cx="10563508" cy="2682052"/>
            <a:chOff x="-1286986" y="5309300"/>
            <a:chExt cx="10563508" cy="2682052"/>
          </a:xfrm>
        </p:grpSpPr>
        <p:sp>
          <p:nvSpPr>
            <p:cNvPr id="5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9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7" name="Picture 3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567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i="1" dirty="0" smtClean="0"/>
              <a:t>Hva</a:t>
            </a:r>
            <a:r>
              <a:rPr lang="nb-NO" i="1" dirty="0" smtClean="0"/>
              <a:t> </a:t>
            </a:r>
            <a:r>
              <a:rPr lang="nb-NO" dirty="0" smtClean="0"/>
              <a:t>har</a:t>
            </a:r>
            <a:r>
              <a:rPr lang="nb-NO" i="1" dirty="0" smtClean="0"/>
              <a:t> </a:t>
            </a:r>
            <a:r>
              <a:rPr lang="nb-NO" dirty="0" smtClean="0"/>
              <a:t>IKFF i Norge vært opptatt av?</a:t>
            </a:r>
            <a:endParaRPr lang="nb-NO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08320"/>
            <a:ext cx="868679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n-NO" dirty="0" smtClean="0"/>
              <a:t>Særlig å</a:t>
            </a:r>
            <a:br>
              <a:rPr lang="nn-NO" dirty="0" smtClean="0"/>
            </a:br>
            <a:endParaRPr lang="nn-NO" dirty="0" smtClean="0"/>
          </a:p>
          <a:p>
            <a:pPr marL="0" indent="0">
              <a:buNone/>
            </a:pPr>
            <a:r>
              <a:rPr lang="nn-NO" dirty="0" smtClean="0"/>
              <a:t>A</a:t>
            </a:r>
            <a:r>
              <a:rPr lang="nn-NO" dirty="0"/>
              <a:t>) Betre rettstryggleiken for asylsøkarar som er </a:t>
            </a:r>
            <a:r>
              <a:rPr lang="nn-NO" dirty="0" smtClean="0"/>
              <a:t>i landet </a:t>
            </a:r>
            <a:endParaRPr lang="nb-NO" dirty="0"/>
          </a:p>
          <a:p>
            <a:pPr marL="0" indent="0">
              <a:buNone/>
            </a:pPr>
            <a:r>
              <a:rPr lang="nn-NO" dirty="0" smtClean="0"/>
              <a:t>B</a:t>
            </a:r>
            <a:r>
              <a:rPr lang="nn-NO" dirty="0"/>
              <a:t>) Ta i mot fleire </a:t>
            </a:r>
            <a:r>
              <a:rPr lang="nn-NO" dirty="0" smtClean="0"/>
              <a:t>flyktningar </a:t>
            </a:r>
            <a:endParaRPr lang="nb-NO" dirty="0"/>
          </a:p>
          <a:p>
            <a:pPr marL="0" indent="0">
              <a:buNone/>
            </a:pPr>
            <a:r>
              <a:rPr lang="nn-NO" dirty="0" smtClean="0"/>
              <a:t>C</a:t>
            </a:r>
            <a:r>
              <a:rPr lang="nn-NO" dirty="0"/>
              <a:t>) Motarbeide årsakene til </a:t>
            </a:r>
            <a:r>
              <a:rPr lang="nn-NO" dirty="0" smtClean="0"/>
              <a:t>migrasjonskrisa </a:t>
            </a:r>
            <a:br>
              <a:rPr lang="nn-NO" dirty="0" smtClean="0"/>
            </a:br>
            <a:r>
              <a:rPr lang="nn-NO" dirty="0" smtClean="0"/>
              <a:t>                                     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 smtClean="0"/>
              <a:t>                                                           </a:t>
            </a:r>
            <a:r>
              <a:rPr lang="nn-NO" dirty="0" err="1"/>
              <a:t>IKFFs</a:t>
            </a:r>
            <a:r>
              <a:rPr lang="nn-NO" dirty="0"/>
              <a:t> landsmøte 2019</a:t>
            </a:r>
            <a:endParaRPr lang="nn-NO" dirty="0" smtClean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 smtClean="0"/>
              <a:t>                                                </a:t>
            </a:r>
            <a:endParaRPr lang="nb-NO" dirty="0"/>
          </a:p>
        </p:txBody>
      </p:sp>
      <p:grpSp>
        <p:nvGrpSpPr>
          <p:cNvPr id="4" name="Group 7"/>
          <p:cNvGrpSpPr/>
          <p:nvPr/>
        </p:nvGrpSpPr>
        <p:grpSpPr>
          <a:xfrm>
            <a:off x="-1286986" y="5309300"/>
            <a:ext cx="10563508" cy="2682052"/>
            <a:chOff x="-1286986" y="5309300"/>
            <a:chExt cx="10563508" cy="2682052"/>
          </a:xfrm>
        </p:grpSpPr>
        <p:sp>
          <p:nvSpPr>
            <p:cNvPr id="5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9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7" name="Picture 3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72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58048" y="476480"/>
            <a:ext cx="4038600" cy="62217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n-NO" dirty="0" smtClean="0">
                <a:latin typeface="Times New Roman" panose="02020603050405020304" pitchFamily="18" charset="0"/>
              </a:rPr>
              <a:t>Forts.</a:t>
            </a:r>
          </a:p>
          <a:p>
            <a:pPr marL="0" indent="0">
              <a:buNone/>
            </a:pPr>
            <a:r>
              <a:rPr lang="nn-NO" dirty="0" smtClean="0">
                <a:latin typeface="Times New Roman" panose="02020603050405020304" pitchFamily="18" charset="0"/>
              </a:rPr>
              <a:t>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3400" dirty="0" smtClean="0">
                <a:latin typeface="Times New Roman" panose="02020603050405020304" pitchFamily="18" charset="0"/>
              </a:rPr>
              <a:t>At </a:t>
            </a:r>
            <a:r>
              <a:rPr lang="nn-NO" sz="3400" dirty="0">
                <a:latin typeface="Times New Roman" panose="02020603050405020304" pitchFamily="18" charset="0"/>
              </a:rPr>
              <a:t>innstrammingstiltak som vart innført i samband med flyktningkrisa i 2015 vert oppheva. </a:t>
            </a:r>
            <a:endParaRPr lang="nn-NO" sz="3400" dirty="0"/>
          </a:p>
          <a:p>
            <a:pPr>
              <a:buFont typeface="Arial" panose="020B0604020202020204" pitchFamily="34" charset="0"/>
              <a:buChar char="•"/>
            </a:pPr>
            <a:r>
              <a:rPr lang="nn-NO" sz="3400" dirty="0">
                <a:latin typeface="Times New Roman" panose="02020603050405020304" pitchFamily="18" charset="0"/>
              </a:rPr>
              <a:t>At barns rettar ikkje vert sett </a:t>
            </a:r>
            <a:r>
              <a:rPr lang="nn-NO" sz="3400" dirty="0" err="1">
                <a:latin typeface="Times New Roman" panose="02020603050405020304" pitchFamily="18" charset="0"/>
              </a:rPr>
              <a:t>tilsides</a:t>
            </a:r>
            <a:r>
              <a:rPr lang="nn-NO" sz="3400" dirty="0">
                <a:latin typeface="Times New Roman" panose="02020603050405020304" pitchFamily="18" charset="0"/>
              </a:rPr>
              <a:t> av innvandringsomsyn. </a:t>
            </a:r>
            <a:endParaRPr lang="nn-NO" sz="3400" dirty="0"/>
          </a:p>
          <a:p>
            <a:pPr>
              <a:buFont typeface="Arial" panose="020B0604020202020204" pitchFamily="34" charset="0"/>
              <a:buChar char="•"/>
            </a:pPr>
            <a:r>
              <a:rPr lang="nn-NO" sz="3400" dirty="0">
                <a:latin typeface="Times New Roman" panose="02020603050405020304" pitchFamily="18" charset="0"/>
              </a:rPr>
              <a:t>At det vert slutt på å tilbakekalle statsborgarskap og opphaldsløyve for flyktningar</a:t>
            </a:r>
            <a:endParaRPr lang="nn-NO" sz="3400" dirty="0"/>
          </a:p>
          <a:p>
            <a:pPr>
              <a:buFont typeface="Arial" panose="020B0604020202020204" pitchFamily="34" charset="0"/>
              <a:buChar char="•"/>
            </a:pPr>
            <a:r>
              <a:rPr lang="nn-NO" sz="3400" dirty="0">
                <a:latin typeface="Times New Roman" panose="02020603050405020304" pitchFamily="18" charset="0"/>
              </a:rPr>
              <a:t>At den </a:t>
            </a:r>
            <a:r>
              <a:rPr lang="nn-NO" sz="3400" dirty="0" err="1">
                <a:latin typeface="Times New Roman" panose="02020603050405020304" pitchFamily="18" charset="0"/>
              </a:rPr>
              <a:t>rimeligheitsvurdering</a:t>
            </a:r>
            <a:r>
              <a:rPr lang="nn-NO" sz="3400" dirty="0">
                <a:latin typeface="Times New Roman" panose="02020603050405020304" pitchFamily="18" charset="0"/>
              </a:rPr>
              <a:t> som tidlegare gjaldt, vert </a:t>
            </a:r>
            <a:r>
              <a:rPr lang="nn-NO" sz="3400" dirty="0" err="1">
                <a:latin typeface="Times New Roman" panose="02020603050405020304" pitchFamily="18" charset="0"/>
              </a:rPr>
              <a:t>gjeninnført</a:t>
            </a:r>
            <a:r>
              <a:rPr lang="nn-NO" sz="3400" dirty="0">
                <a:latin typeface="Times New Roman" panose="02020603050405020304" pitchFamily="18" charset="0"/>
              </a:rPr>
              <a:t>. </a:t>
            </a:r>
            <a:endParaRPr lang="nn-NO" sz="3400" dirty="0"/>
          </a:p>
          <a:p>
            <a:endParaRPr lang="nb-NO" sz="34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47352" y="674783"/>
            <a:ext cx="4038600" cy="61832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n-NO" dirty="0" smtClean="0">
                <a:latin typeface="Times New Roman" panose="02020603050405020304" pitchFamily="18" charset="0"/>
              </a:rPr>
              <a:t>B </a:t>
            </a:r>
          </a:p>
          <a:p>
            <a:pPr>
              <a:lnSpc>
                <a:spcPct val="120000"/>
              </a:lnSpc>
            </a:pPr>
            <a:r>
              <a:rPr lang="nn-NO" sz="3000" dirty="0" err="1" smtClean="0">
                <a:latin typeface="Times New Roman" panose="02020603050405020304" pitchFamily="18" charset="0"/>
              </a:rPr>
              <a:t>Gjenoppta</a:t>
            </a:r>
            <a:r>
              <a:rPr lang="nn-NO" sz="3000" dirty="0" smtClean="0">
                <a:latin typeface="Times New Roman" panose="02020603050405020304" pitchFamily="18" charset="0"/>
              </a:rPr>
              <a:t> </a:t>
            </a:r>
            <a:r>
              <a:rPr lang="nn-NO" sz="3000" dirty="0" err="1">
                <a:latin typeface="Times New Roman" panose="02020603050405020304" pitchFamily="18" charset="0"/>
              </a:rPr>
              <a:t>relokalisering</a:t>
            </a:r>
            <a:r>
              <a:rPr lang="nn-NO" sz="3000" dirty="0">
                <a:latin typeface="Times New Roman" panose="02020603050405020304" pitchFamily="18" charset="0"/>
              </a:rPr>
              <a:t> av flyktningar frå Hellas. Gjennom internasjonalt samarbeid gjere det lettare å søke om asyl i Noreg. I dag er grensene omtrent stengt m.a. gjennom avtalar med flyselskapa, og asylretten er truga</a:t>
            </a:r>
            <a:r>
              <a:rPr lang="nn-NO" sz="3000" dirty="0" smtClean="0">
                <a:latin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n-NO" sz="3000" dirty="0" smtClean="0">
                <a:latin typeface="Times New Roman" panose="02020603050405020304" pitchFamily="18" charset="0"/>
              </a:rPr>
              <a:t>C</a:t>
            </a:r>
          </a:p>
          <a:p>
            <a:pPr>
              <a:lnSpc>
                <a:spcPct val="120000"/>
              </a:lnSpc>
            </a:pPr>
            <a:r>
              <a:rPr lang="nn-NO" sz="3000" dirty="0" smtClean="0">
                <a:latin typeface="Times New Roman" panose="02020603050405020304" pitchFamily="18" charset="0"/>
              </a:rPr>
              <a:t>Motarbeide </a:t>
            </a:r>
            <a:r>
              <a:rPr lang="nn-NO" sz="3000" dirty="0">
                <a:latin typeface="Times New Roman" panose="02020603050405020304" pitchFamily="18" charset="0"/>
              </a:rPr>
              <a:t>årsakene til migrasjonskrisa; krig, valdelege konfliktar og urettferd. Arbeide gjennom </a:t>
            </a:r>
            <a:r>
              <a:rPr lang="nn-NO" sz="3000" dirty="0" err="1">
                <a:latin typeface="Times New Roman" panose="02020603050405020304" pitchFamily="18" charset="0"/>
              </a:rPr>
              <a:t>FN’s</a:t>
            </a:r>
            <a:r>
              <a:rPr lang="nn-NO" sz="3000" dirty="0">
                <a:latin typeface="Times New Roman" panose="02020603050405020304" pitchFamily="18" charset="0"/>
              </a:rPr>
              <a:t> </a:t>
            </a:r>
            <a:r>
              <a:rPr lang="nn-NO" sz="3000" dirty="0" err="1">
                <a:latin typeface="Times New Roman" panose="02020603050405020304" pitchFamily="18" charset="0"/>
              </a:rPr>
              <a:t>bærekraftsmål</a:t>
            </a:r>
            <a:r>
              <a:rPr lang="nn-NO" sz="3000" dirty="0">
                <a:latin typeface="Times New Roman" panose="02020603050405020304" pitchFamily="18" charset="0"/>
              </a:rPr>
              <a:t> for å skape livskår som gjer at menneske ikkje flyktar frå sitt eige land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n-NO" dirty="0" smtClean="0"/>
              <a:t>                            </a:t>
            </a:r>
            <a:r>
              <a:rPr lang="nn-NO" dirty="0" err="1" smtClean="0"/>
              <a:t>IKFFs</a:t>
            </a:r>
            <a:r>
              <a:rPr lang="nn-NO" dirty="0" smtClean="0"/>
              <a:t> </a:t>
            </a:r>
            <a:r>
              <a:rPr lang="nn-NO" dirty="0"/>
              <a:t>landsmøte 2019</a:t>
            </a:r>
            <a:endParaRPr lang="nn-NO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612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9" y="1130607"/>
            <a:ext cx="8729663" cy="520064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723701" y="0"/>
            <a:ext cx="134203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 smtClean="0"/>
          </a:p>
          <a:p>
            <a:r>
              <a:rPr lang="nb-NO" sz="4000" b="1" dirty="0" smtClean="0"/>
              <a:t>DEL  I</a:t>
            </a:r>
            <a:endParaRPr lang="nb-NO" sz="4000" b="1" dirty="0"/>
          </a:p>
        </p:txBody>
      </p:sp>
    </p:spTree>
    <p:extLst>
      <p:ext uri="{BB962C8B-B14F-4D97-AF65-F5344CB8AC3E}">
        <p14:creationId xmlns:p14="http://schemas.microsoft.com/office/powerpoint/2010/main" val="415720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121186" y="274638"/>
            <a:ext cx="9573658" cy="1143000"/>
          </a:xfrm>
        </p:spPr>
        <p:txBody>
          <a:bodyPr>
            <a:normAutofit fontScale="90000"/>
          </a:bodyPr>
          <a:lstStyle/>
          <a:p>
            <a:r>
              <a:rPr lang="nb-NO" b="1" i="1" dirty="0" smtClean="0"/>
              <a:t>Hvordan</a:t>
            </a:r>
            <a:r>
              <a:rPr lang="nb-NO" i="1" dirty="0"/>
              <a:t> </a:t>
            </a:r>
            <a:r>
              <a:rPr lang="nb-NO" dirty="0" smtClean="0"/>
              <a:t>arbeider IKFF med flyktningspørsmål?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b-NO" dirty="0" smtClean="0"/>
          </a:p>
          <a:p>
            <a:r>
              <a:rPr lang="nb-NO" dirty="0" smtClean="0"/>
              <a:t>Uttalelser, høringer </a:t>
            </a:r>
            <a:r>
              <a:rPr lang="nb-NO" dirty="0" err="1" smtClean="0"/>
              <a:t>etc</a:t>
            </a:r>
            <a:r>
              <a:rPr lang="nb-NO" dirty="0" smtClean="0"/>
              <a:t>  </a:t>
            </a:r>
          </a:p>
          <a:p>
            <a:r>
              <a:rPr lang="nb-NO" dirty="0" smtClean="0"/>
              <a:t>Avisinnlegg</a:t>
            </a:r>
          </a:p>
          <a:p>
            <a:r>
              <a:rPr lang="nb-NO" dirty="0" smtClean="0"/>
              <a:t>Sosiale medier </a:t>
            </a:r>
            <a:r>
              <a:rPr lang="nb-NO" dirty="0"/>
              <a:t>(</a:t>
            </a:r>
            <a:r>
              <a:rPr lang="nb-NO" dirty="0" smtClean="0"/>
              <a:t>iallfall i noen grad…)</a:t>
            </a:r>
          </a:p>
          <a:p>
            <a:r>
              <a:rPr lang="nb-NO" dirty="0" smtClean="0"/>
              <a:t>Artikler i «Fred og frihet»; egne rapporter </a:t>
            </a:r>
          </a:p>
          <a:p>
            <a:r>
              <a:rPr lang="nb-NO" dirty="0" smtClean="0"/>
              <a:t>Foredrag – møter </a:t>
            </a:r>
          </a:p>
          <a:p>
            <a:r>
              <a:rPr lang="nb-NO" dirty="0" smtClean="0"/>
              <a:t>Demonstrasjoner </a:t>
            </a:r>
          </a:p>
          <a:p>
            <a:r>
              <a:rPr lang="nb-NO" dirty="0" smtClean="0"/>
              <a:t>Utstillinger</a:t>
            </a:r>
          </a:p>
          <a:p>
            <a:r>
              <a:rPr lang="nb-NO" dirty="0"/>
              <a:t>Spesielle prosjekter</a:t>
            </a:r>
          </a:p>
          <a:p>
            <a:r>
              <a:rPr lang="nb-NO" dirty="0" smtClean="0"/>
              <a:t>……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-1286986" y="5307346"/>
            <a:ext cx="10563508" cy="2682052"/>
            <a:chOff x="-1286986" y="5309300"/>
            <a:chExt cx="10563508" cy="2682052"/>
          </a:xfrm>
        </p:grpSpPr>
        <p:sp>
          <p:nvSpPr>
            <p:cNvPr id="5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9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7" name="Picture 3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082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Uttalelse, eks.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2552" y="1390639"/>
            <a:ext cx="8863070" cy="524756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nb-NO" dirty="0"/>
              <a:t>Uttalelse fra </a:t>
            </a:r>
            <a:r>
              <a:rPr lang="nb-NO" dirty="0" err="1"/>
              <a:t>IKFFs</a:t>
            </a:r>
            <a:r>
              <a:rPr lang="nb-NO" dirty="0"/>
              <a:t> </a:t>
            </a:r>
            <a:r>
              <a:rPr lang="nb-NO" dirty="0" smtClean="0"/>
              <a:t>landsstyremøte 24/10/17: </a:t>
            </a:r>
          </a:p>
          <a:p>
            <a:pPr marL="0" indent="0" algn="ctr">
              <a:buNone/>
            </a:pPr>
            <a:r>
              <a:rPr lang="nb-NO" sz="4600" b="1" dirty="0" smtClean="0"/>
              <a:t>Tre </a:t>
            </a:r>
            <a:r>
              <a:rPr lang="nb-NO" sz="4600" b="1" dirty="0"/>
              <a:t>krav til norsk flyktningpolitikk</a:t>
            </a:r>
          </a:p>
          <a:p>
            <a:pPr marL="0" indent="0">
              <a:buNone/>
            </a:pPr>
            <a:endParaRPr lang="nb-NO" i="1" dirty="0" smtClean="0"/>
          </a:p>
          <a:p>
            <a:pPr marL="0" indent="0">
              <a:buNone/>
            </a:pPr>
            <a:endParaRPr lang="nb-NO" i="1" dirty="0"/>
          </a:p>
          <a:p>
            <a:r>
              <a:rPr lang="nb-NO" b="1" dirty="0" smtClean="0"/>
              <a:t>Vi </a:t>
            </a:r>
            <a:r>
              <a:rPr lang="nb-NO" b="1" dirty="0"/>
              <a:t>støtter </a:t>
            </a:r>
            <a:r>
              <a:rPr lang="nb-NO" b="1" dirty="0" smtClean="0"/>
              <a:t>kravet </a:t>
            </a:r>
            <a:r>
              <a:rPr lang="nb-NO" b="1" dirty="0"/>
              <a:t>fra Amnesty og 11 andre organisasjoner om at Norge </a:t>
            </a:r>
            <a:r>
              <a:rPr lang="nb-NO" b="1" dirty="0" smtClean="0"/>
              <a:t>minst </a:t>
            </a:r>
            <a:r>
              <a:rPr lang="nb-NO" b="1" dirty="0"/>
              <a:t>må ta inn 5000 kvoteflyktninger i 2018.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Tvangutsending</a:t>
            </a:r>
            <a:r>
              <a:rPr lang="nb-NO" dirty="0"/>
              <a:t> av afghanske mindreårige </a:t>
            </a:r>
            <a:r>
              <a:rPr lang="nb-NO" dirty="0" smtClean="0"/>
              <a:t>asylsøkere:</a:t>
            </a:r>
            <a:br>
              <a:rPr lang="nb-NO" dirty="0" smtClean="0"/>
            </a:br>
            <a:r>
              <a:rPr lang="nb-NO" b="1" dirty="0" smtClean="0"/>
              <a:t>Vi </a:t>
            </a:r>
            <a:r>
              <a:rPr lang="nb-NO" b="1" dirty="0"/>
              <a:t>støtter </a:t>
            </a:r>
            <a:r>
              <a:rPr lang="nb-NO" b="1" dirty="0" smtClean="0"/>
              <a:t>forslaget </a:t>
            </a:r>
            <a:r>
              <a:rPr lang="nb-NO" b="1" dirty="0"/>
              <a:t>fra SV, Miljøpartiet De Grønne og Rødt om midlertidig stans i returene til Afghanistan.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b="1" dirty="0" smtClean="0"/>
              <a:t>Vi </a:t>
            </a:r>
            <a:r>
              <a:rPr lang="nb-NO" b="1" dirty="0"/>
              <a:t>støtter </a:t>
            </a:r>
            <a:r>
              <a:rPr lang="nb-NO" b="1" dirty="0" smtClean="0"/>
              <a:t>kravet </a:t>
            </a:r>
            <a:r>
              <a:rPr lang="nb-NO" b="1" dirty="0"/>
              <a:t>fra </a:t>
            </a:r>
            <a:r>
              <a:rPr lang="nb-NO" b="1" dirty="0" smtClean="0"/>
              <a:t>RIA (Rettferdighet i asylpolitikken)  </a:t>
            </a:r>
            <a:r>
              <a:rPr lang="nb-NO" b="1" dirty="0"/>
              <a:t>om et engangsamnesti for enslige, lengeværende, eldre ureturnerbare kvinner på asylmottak.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                                                                                             </a:t>
            </a:r>
            <a:endParaRPr lang="nb-NO" dirty="0"/>
          </a:p>
        </p:txBody>
      </p:sp>
      <p:grpSp>
        <p:nvGrpSpPr>
          <p:cNvPr id="4" name="Group 7"/>
          <p:cNvGrpSpPr/>
          <p:nvPr/>
        </p:nvGrpSpPr>
        <p:grpSpPr>
          <a:xfrm>
            <a:off x="-1286986" y="5309300"/>
            <a:ext cx="10563508" cy="2682052"/>
            <a:chOff x="-1286986" y="5309300"/>
            <a:chExt cx="10563508" cy="2682052"/>
          </a:xfrm>
        </p:grpSpPr>
        <p:sp>
          <p:nvSpPr>
            <p:cNvPr id="5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9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7" name="Picture 3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1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Uttalelse, eks.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3100" dirty="0"/>
              <a:t/>
            </a:r>
            <a:br>
              <a:rPr lang="nb-NO" sz="3100" dirty="0"/>
            </a:br>
            <a:r>
              <a:rPr lang="nn-NO" sz="3100" dirty="0" smtClean="0"/>
              <a:t>Fråsegn </a:t>
            </a:r>
            <a:r>
              <a:rPr lang="nn-NO" sz="3100" dirty="0"/>
              <a:t>vedteke av </a:t>
            </a:r>
            <a:r>
              <a:rPr lang="nn-NO" sz="3100" dirty="0" err="1"/>
              <a:t>IKFFs</a:t>
            </a:r>
            <a:r>
              <a:rPr lang="nn-NO" sz="3100" dirty="0"/>
              <a:t> landsmøte 6-7 april 2019</a:t>
            </a:r>
            <a:r>
              <a:rPr lang="nb-NO" sz="3100" dirty="0"/>
              <a:t/>
            </a:r>
            <a:br>
              <a:rPr lang="nb-NO" sz="3100" dirty="0"/>
            </a:br>
            <a:r>
              <a:rPr lang="nn-NO" b="1" u="sng" dirty="0"/>
              <a:t>Hent heim dei norske IS-kvinnene og barna deira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132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nn-NO" sz="1200" dirty="0" smtClean="0"/>
          </a:p>
          <a:p>
            <a:endParaRPr lang="nn-NO" sz="1200" dirty="0"/>
          </a:p>
          <a:p>
            <a:endParaRPr lang="nn-NO" sz="1200" dirty="0" smtClean="0"/>
          </a:p>
          <a:p>
            <a:endParaRPr lang="nn-NO" sz="1200" dirty="0"/>
          </a:p>
          <a:p>
            <a:endParaRPr lang="nn-NO" sz="1200" dirty="0" smtClean="0"/>
          </a:p>
          <a:p>
            <a:endParaRPr lang="nn-NO" sz="1200" dirty="0"/>
          </a:p>
          <a:p>
            <a:endParaRPr lang="nn-NO" sz="1200" dirty="0" smtClean="0"/>
          </a:p>
          <a:p>
            <a:endParaRPr lang="nn-NO" sz="1200" dirty="0"/>
          </a:p>
          <a:p>
            <a:endParaRPr lang="nn-NO" sz="1200" dirty="0" smtClean="0"/>
          </a:p>
          <a:p>
            <a:endParaRPr lang="nn-NO" sz="1200" dirty="0"/>
          </a:p>
          <a:p>
            <a:endParaRPr lang="nn-NO" sz="1200" dirty="0" smtClean="0"/>
          </a:p>
          <a:p>
            <a:endParaRPr lang="nn-NO" sz="1200" dirty="0"/>
          </a:p>
          <a:p>
            <a:endParaRPr lang="nn-NO" sz="1200" dirty="0" smtClean="0"/>
          </a:p>
          <a:p>
            <a:endParaRPr lang="nn-NO" sz="2800" dirty="0" smtClean="0"/>
          </a:p>
          <a:p>
            <a:endParaRPr lang="nn-NO" sz="2800" dirty="0"/>
          </a:p>
          <a:p>
            <a:endParaRPr lang="nn-NO" sz="2800" dirty="0" smtClean="0"/>
          </a:p>
          <a:p>
            <a:pPr marL="0" indent="0">
              <a:buNone/>
            </a:pPr>
            <a:r>
              <a:rPr lang="nn-NO" sz="2800" dirty="0" smtClean="0"/>
              <a:t>…….</a:t>
            </a:r>
            <a:endParaRPr lang="nn-NO" sz="2800" dirty="0"/>
          </a:p>
          <a:p>
            <a:endParaRPr lang="nn-NO" sz="2800" dirty="0" smtClean="0"/>
          </a:p>
          <a:p>
            <a:r>
              <a:rPr lang="nn-NO" sz="2800" dirty="0" smtClean="0"/>
              <a:t>IKFF </a:t>
            </a:r>
            <a:r>
              <a:rPr lang="nn-NO" sz="2800" dirty="0"/>
              <a:t>ber norske styresmakter </a:t>
            </a:r>
            <a:r>
              <a:rPr lang="nn-NO" sz="2800" dirty="0" err="1"/>
              <a:t>tilrettelegge</a:t>
            </a:r>
            <a:r>
              <a:rPr lang="nn-NO" sz="2800" dirty="0"/>
              <a:t> for at  norske statsborgarar som har vore </a:t>
            </a:r>
            <a:r>
              <a:rPr lang="nn-NO" sz="2800" dirty="0" err="1"/>
              <a:t>tilknytta</a:t>
            </a:r>
            <a:r>
              <a:rPr lang="nn-NO" sz="2800" dirty="0"/>
              <a:t> IS, og som ynskjer det, kan kome attende til Noreg. Vi viser til at frivillige organisasjonar i samarbeid med UNHCR er villige til å bidra til å hente dei heim. </a:t>
            </a:r>
            <a:endParaRPr lang="nb-NO" sz="2800" b="1" dirty="0"/>
          </a:p>
        </p:txBody>
      </p:sp>
      <p:grpSp>
        <p:nvGrpSpPr>
          <p:cNvPr id="4" name="Group 7"/>
          <p:cNvGrpSpPr/>
          <p:nvPr/>
        </p:nvGrpSpPr>
        <p:grpSpPr>
          <a:xfrm>
            <a:off x="-1286986" y="5307346"/>
            <a:ext cx="10563508" cy="2682052"/>
            <a:chOff x="-1286986" y="5309300"/>
            <a:chExt cx="10563508" cy="2682052"/>
          </a:xfrm>
        </p:grpSpPr>
        <p:sp>
          <p:nvSpPr>
            <p:cNvPr id="5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9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7" name="Picture 3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9783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Avisinnlegg, eks. 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1812" y="1539665"/>
            <a:ext cx="4040188" cy="3951288"/>
          </a:xfrm>
        </p:spPr>
        <p:txBody>
          <a:bodyPr>
            <a:normAutofit fontScale="85000" lnSpcReduction="20000"/>
          </a:bodyPr>
          <a:lstStyle/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b-NO" altLang="nb-N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800" b="1" dirty="0">
                <a:solidFill>
                  <a:srgbClr val="000000"/>
                </a:solidFill>
                <a:latin typeface="Arial" panose="020B0604020202020204" pitchFamily="34" charset="0"/>
              </a:rPr>
              <a:t>SANDNES</a:t>
            </a:r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</a:rPr>
              <a:t> IKFF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nb-NO" altLang="nb-NO" sz="3200" dirty="0">
                <a:solidFill>
                  <a:srgbClr val="000000"/>
                </a:solidFill>
                <a:latin typeface="Arial" panose="020B0604020202020204" pitchFamily="34" charset="0"/>
              </a:rPr>
              <a:t>Norge – fredsnasjon?   </a:t>
            </a:r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</a:rPr>
              <a:t>… </a:t>
            </a:r>
            <a:endParaRPr lang="nb-NO" altLang="nb-NO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dirty="0" smtClean="0">
                <a:solidFill>
                  <a:srgbClr val="000000"/>
                </a:solidFill>
                <a:latin typeface="Arial" panose="020B0604020202020204" pitchFamily="34" charset="0"/>
              </a:rPr>
              <a:t>Når </a:t>
            </a:r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</a:rPr>
              <a:t>vi i dag opplever den enorme flyktningkrisen, vet vi at mesteparten av flyktningene flykter fra krig, men også fra fattigdom, store og ødeleggende miljøforandringer og despotiske herskere….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b-NO" altLang="nb-NO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i="1" dirty="0">
                <a:solidFill>
                  <a:srgbClr val="000000"/>
                </a:solidFill>
                <a:latin typeface="Arial" panose="020B0604020202020204" pitchFamily="34" charset="0"/>
              </a:rPr>
              <a:t>Sandnesposten 15.nov. 2015 – Ingegerd Austbø</a:t>
            </a: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347912"/>
            <a:ext cx="4041775" cy="63976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72806" y="1264642"/>
            <a:ext cx="4301922" cy="3951288"/>
          </a:xfr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BERGEN </a:t>
            </a:r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</a:rPr>
              <a:t>IKFF: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b-NO" sz="28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b-NO" sz="2800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2800" dirty="0" smtClean="0"/>
              <a:t>«</a:t>
            </a:r>
            <a:r>
              <a:rPr lang="nb-NO" sz="2800" dirty="0"/>
              <a:t>Flyktninger eller kampfly?»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b-NO" altLang="nb-NO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b-NO" altLang="nb-NO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2000" i="1" dirty="0">
                <a:solidFill>
                  <a:srgbClr val="000000"/>
                </a:solidFill>
                <a:latin typeface="Arial" panose="020B0604020202020204" pitchFamily="34" charset="0"/>
              </a:rPr>
              <a:t>Bergensavisa 21/10-2015 -  Grete Belinda Solberg Barton </a:t>
            </a:r>
            <a:endParaRPr lang="nb-NO" altLang="nb-NO" sz="2000" i="1" dirty="0">
              <a:latin typeface="Arial" panose="020B0604020202020204" pitchFamily="34" charset="0"/>
            </a:endParaRPr>
          </a:p>
          <a:p>
            <a:endParaRPr lang="nb-NO" sz="2000" dirty="0"/>
          </a:p>
        </p:txBody>
      </p:sp>
      <p:grpSp>
        <p:nvGrpSpPr>
          <p:cNvPr id="7" name="Group 7"/>
          <p:cNvGrpSpPr/>
          <p:nvPr/>
        </p:nvGrpSpPr>
        <p:grpSpPr>
          <a:xfrm>
            <a:off x="-1286986" y="5309300"/>
            <a:ext cx="10563508" cy="2682052"/>
            <a:chOff x="-1286986" y="5309300"/>
            <a:chExt cx="10563508" cy="2682052"/>
          </a:xfrm>
        </p:grpSpPr>
        <p:sp>
          <p:nvSpPr>
            <p:cNvPr id="8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9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10" name="Picture 3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230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271" y="1291147"/>
            <a:ext cx="7460055" cy="703459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/>
              <a:t/>
            </a:r>
            <a:br>
              <a:rPr lang="nb-NO" b="1" dirty="0"/>
            </a:b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dirty="0"/>
              <a:t>Avisinnlegg, eks. </a:t>
            </a:r>
            <a:r>
              <a:rPr lang="nb-NO" b="1" dirty="0"/>
              <a:t/>
            </a:r>
            <a:br>
              <a:rPr lang="nb-NO" b="1" dirty="0"/>
            </a:b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Engangsløsning </a:t>
            </a:r>
            <a:r>
              <a:rPr lang="nb-NO" b="1" dirty="0"/>
              <a:t>snarest for eldre lengeværende </a:t>
            </a:r>
            <a:r>
              <a:rPr lang="nb-NO" b="1" dirty="0" smtClean="0"/>
              <a:t>asylsøkere</a:t>
            </a:r>
            <a:br>
              <a:rPr lang="nb-NO" b="1" dirty="0" smtClean="0"/>
            </a:br>
            <a:r>
              <a:rPr lang="nb-NO" b="1" dirty="0"/>
              <a:t/>
            </a:r>
            <a:br>
              <a:rPr lang="nb-NO" b="1" dirty="0"/>
            </a:br>
            <a:r>
              <a:rPr lang="nb-NO" sz="3100" dirty="0"/>
              <a:t>Det strenge kravet om minst 16 års botid for å omfattes av engangsløsningen må reduseres betydelig.</a:t>
            </a:r>
            <a:br>
              <a:rPr lang="nb-NO" sz="3100" dirty="0"/>
            </a:br>
            <a:r>
              <a:rPr lang="nb-NO" sz="3100" dirty="0"/>
              <a:t>Publisert: 3. </a:t>
            </a:r>
            <a:r>
              <a:rPr lang="nb-NO" sz="3100" dirty="0" err="1"/>
              <a:t>sep</a:t>
            </a:r>
            <a:r>
              <a:rPr lang="nb-NO" sz="3100" dirty="0"/>
              <a:t> 2019 </a:t>
            </a:r>
            <a:br>
              <a:rPr lang="nb-NO" sz="3100" dirty="0"/>
            </a:br>
            <a:endParaRPr lang="en-US" sz="3100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86" y="2127565"/>
            <a:ext cx="9080626" cy="3011044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Jorunn Karin Berg og Kari Nes</a:t>
            </a:r>
          </a:p>
          <a:p>
            <a:pPr algn="l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286986" y="5309300"/>
            <a:ext cx="10563508" cy="2682052"/>
            <a:chOff x="-1286986" y="5309300"/>
            <a:chExt cx="10563508" cy="2682052"/>
          </a:xfrm>
        </p:grpSpPr>
        <p:sp>
          <p:nvSpPr>
            <p:cNvPr id="6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4" name="Picture 3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  <p:pic>
        <p:nvPicPr>
          <p:cNvPr id="2056" name="Picture 8" descr="http://www.verdidebatt.no/assets/vl-logo-sort-84a395385fa83b4c07c6fdb82ddcd27bf94622371a9bffbe5f0b2d211245ae6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6" y="652062"/>
            <a:ext cx="2975403" cy="5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STAVANGER IKFF følger opp spørsmål om ureturnerbare asylsøkere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nb-NO" b="1" dirty="0" smtClean="0"/>
          </a:p>
          <a:p>
            <a:r>
              <a:rPr lang="nb-NO" b="1" dirty="0" smtClean="0"/>
              <a:t>Hjelper </a:t>
            </a:r>
            <a:r>
              <a:rPr lang="nb-NO" b="1" dirty="0"/>
              <a:t>mennesker i </a:t>
            </a:r>
            <a:r>
              <a:rPr lang="nb-NO" b="1" dirty="0" err="1"/>
              <a:t>limbo</a:t>
            </a:r>
            <a:r>
              <a:rPr lang="nb-NO" b="1" dirty="0"/>
              <a:t> – Arne Viste 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 </a:t>
            </a:r>
            <a:r>
              <a:rPr lang="nb-NO" dirty="0"/>
              <a:t>Gjennom sitt firma Plog AS, som han eier og driver, ansetter Arne Viste asylsøkere uten arbeidstillatelse. Mange av dem ureturnerbare.</a:t>
            </a:r>
            <a:br>
              <a:rPr lang="nb-NO" dirty="0"/>
            </a:br>
            <a:r>
              <a:rPr lang="nb-NO" dirty="0"/>
              <a:t> </a:t>
            </a:r>
            <a:br>
              <a:rPr lang="nb-NO" dirty="0"/>
            </a:br>
            <a:r>
              <a:rPr lang="nb-NO" dirty="0"/>
              <a:t>Viste mener at norske myndigheter ikke kan nekte disse personene arbeid. Han refererer til Grunnlovens paragraf 110: </a:t>
            </a:r>
            <a:r>
              <a:rPr lang="nb-NO" i="1" dirty="0"/>
              <a:t>"Statens myndigheter skal legge til rette for at ethvert arbeidsdyktig menneske kan tjene til livets opphold ved arbeid eller næring"</a:t>
            </a:r>
            <a:r>
              <a:rPr lang="nb-NO" dirty="0"/>
              <a:t>. 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Stavanger IKFF har fulgt rettssaken</a:t>
            </a:r>
          </a:p>
          <a:p>
            <a:r>
              <a:rPr lang="nb-NO" dirty="0" smtClean="0"/>
              <a:t>Stavanger IKFF følger også opp RIA (Rettferdighet i asylpolitikken)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2788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Demonstrasjoner, </a:t>
            </a:r>
            <a:r>
              <a:rPr lang="nb-NO" dirty="0" smtClean="0"/>
              <a:t>eks.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152" y="1303716"/>
            <a:ext cx="9312134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11200" dirty="0" smtClean="0"/>
              <a:t>Sammen </a:t>
            </a:r>
            <a:r>
              <a:rPr lang="nb-NO" sz="11200" smtClean="0"/>
              <a:t>med mange andre </a:t>
            </a:r>
            <a:r>
              <a:rPr lang="nb-NO" sz="11200" dirty="0" smtClean="0"/>
              <a:t>org. støtter </a:t>
            </a:r>
            <a:r>
              <a:rPr lang="nb-NO" sz="12800" dirty="0" smtClean="0"/>
              <a:t>STAVANGER IKFF</a:t>
            </a:r>
            <a:r>
              <a:rPr lang="nb-NO" sz="11200" dirty="0" smtClean="0"/>
              <a:t>:</a:t>
            </a:r>
          </a:p>
          <a:p>
            <a:pPr marL="0" indent="0">
              <a:buNone/>
            </a:pPr>
            <a:endParaRPr lang="nb-NO" sz="7400" dirty="0" smtClean="0"/>
          </a:p>
          <a:p>
            <a:r>
              <a:rPr lang="nb-NO" sz="11200" dirty="0" smtClean="0"/>
              <a:t>Nasjonal aksjon for flyktninger </a:t>
            </a:r>
            <a:r>
              <a:rPr lang="nb-NO" sz="7400" dirty="0" smtClean="0"/>
              <a:t>lørdag 26.01.19</a:t>
            </a:r>
          </a:p>
          <a:p>
            <a:pPr marL="0" lvl="1" indent="0">
              <a:buNone/>
            </a:pPr>
            <a:r>
              <a:rPr lang="nb-NO" sz="7400" i="1" dirty="0"/>
              <a:t>	</a:t>
            </a:r>
            <a:r>
              <a:rPr lang="nb-NO" sz="7400" i="1" dirty="0" smtClean="0"/>
              <a:t>«Flyktninger er i akutt nød i Europas </a:t>
            </a:r>
            <a:r>
              <a:rPr lang="nb-NO" sz="7400" i="1" dirty="0" err="1" smtClean="0"/>
              <a:t>flyktningeleire</a:t>
            </a:r>
            <a:r>
              <a:rPr lang="nb-NO" sz="7400" i="1" dirty="0" smtClean="0"/>
              <a:t>.  </a:t>
            </a:r>
            <a:r>
              <a:rPr lang="nb-NO" sz="7400" i="1" dirty="0" smtClean="0"/>
              <a:t>…  M</a:t>
            </a:r>
            <a:r>
              <a:rPr lang="nb-NO" sz="7400" i="1" dirty="0" smtClean="0"/>
              <a:t>øt opp i Byparken i 	Stavanger </a:t>
            </a:r>
            <a:r>
              <a:rPr lang="nb-NO" sz="7400" i="1" dirty="0" err="1" smtClean="0"/>
              <a:t>kl</a:t>
            </a:r>
            <a:r>
              <a:rPr lang="nb-NO" sz="7400" i="1" dirty="0" smtClean="0"/>
              <a:t> 18.00 og be om at den norske regjeringen reagerer!»</a:t>
            </a:r>
            <a:br>
              <a:rPr lang="nb-NO" sz="7400" i="1" dirty="0" smtClean="0"/>
            </a:br>
            <a:r>
              <a:rPr lang="nb-NO" sz="7400" i="1" dirty="0" smtClean="0"/>
              <a:t>         </a:t>
            </a:r>
            <a:r>
              <a:rPr lang="nb-NO" sz="7400" dirty="0" smtClean="0"/>
              <a:t>Initiativtakere var studenter fra International Studies and </a:t>
            </a:r>
            <a:r>
              <a:rPr lang="nb-NO" sz="7400" dirty="0" err="1" smtClean="0"/>
              <a:t>Relations</a:t>
            </a:r>
            <a:r>
              <a:rPr lang="nb-NO" sz="7400" dirty="0" smtClean="0"/>
              <a:t> og </a:t>
            </a:r>
            <a:br>
              <a:rPr lang="nb-NO" sz="7400" dirty="0" smtClean="0"/>
            </a:br>
            <a:r>
              <a:rPr lang="nb-NO" sz="7400" dirty="0" smtClean="0"/>
              <a:t>	Antirasistisk front. </a:t>
            </a:r>
          </a:p>
          <a:p>
            <a:pPr marL="0" lvl="1" indent="0">
              <a:buNone/>
            </a:pPr>
            <a:endParaRPr lang="nb-NO" sz="7400" i="1" dirty="0" smtClean="0"/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nb-NO" sz="11200" dirty="0" smtClean="0"/>
              <a:t>Punktmarkering av FNs internasjonale dag for avskaffelse av vold mot kvinner</a:t>
            </a:r>
            <a:r>
              <a:rPr lang="nb-NO" sz="7400" dirty="0"/>
              <a:t> </a:t>
            </a:r>
            <a:r>
              <a:rPr lang="nb-NO" sz="7400" dirty="0" smtClean="0"/>
              <a:t>25.11.2019.   </a:t>
            </a:r>
            <a:br>
              <a:rPr lang="nb-NO" sz="7400" dirty="0" smtClean="0"/>
            </a:br>
            <a:r>
              <a:rPr lang="nb-NO" sz="7400" dirty="0" smtClean="0"/>
              <a:t>Stand med utdeling av løpesedler. Jorunn Karin Berg fra IKFF har appell om  kvinner i krig og konflikt og på flukt. Dette  er en av sju appeller – fra ulike organisasjoner og </a:t>
            </a:r>
            <a:br>
              <a:rPr lang="nb-NO" sz="7400" dirty="0" smtClean="0"/>
            </a:br>
            <a:r>
              <a:rPr lang="nb-NO" sz="7400" dirty="0" smtClean="0"/>
              <a:t>hele det politiske spekteret.  </a:t>
            </a:r>
          </a:p>
          <a:p>
            <a:pPr marL="0" lvl="1" indent="0">
              <a:buNone/>
            </a:pPr>
            <a:r>
              <a:rPr lang="nb-NO" sz="7400" dirty="0" smtClean="0"/>
              <a:t>	  Initiativtakere er kvinnegruppa Ottar og Stavanger SV. </a:t>
            </a:r>
            <a:br>
              <a:rPr lang="nb-NO" sz="7400" dirty="0" smtClean="0"/>
            </a:br>
            <a:endParaRPr lang="nb-NO" sz="7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b-NO" sz="2000" i="1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b-NO" sz="3300" i="1" dirty="0" smtClean="0"/>
          </a:p>
          <a:p>
            <a:pPr marL="400050" lvl="1" indent="0">
              <a:buNone/>
            </a:pPr>
            <a:endParaRPr lang="nb-NO" sz="2000" i="1" dirty="0"/>
          </a:p>
          <a:p>
            <a:pPr marL="400050" lvl="1" indent="0">
              <a:buNone/>
            </a:pPr>
            <a:endParaRPr lang="nb-NO" sz="2000" i="1" dirty="0" smtClean="0"/>
          </a:p>
          <a:p>
            <a:pPr marL="400050" lvl="1" indent="0">
              <a:buNone/>
            </a:pPr>
            <a:endParaRPr lang="nb-NO" sz="2000" i="1" dirty="0"/>
          </a:p>
          <a:p>
            <a:pPr marL="400050" lvl="1" indent="0">
              <a:buNone/>
            </a:pPr>
            <a:endParaRPr lang="nb-NO" sz="2000" i="1" dirty="0" smtClean="0"/>
          </a:p>
          <a:p>
            <a:pPr marL="400050" lvl="1" indent="0">
              <a:buNone/>
            </a:pPr>
            <a:endParaRPr lang="nb-NO" i="1" dirty="0"/>
          </a:p>
          <a:p>
            <a:pPr marL="400050" lvl="1" indent="0">
              <a:buNone/>
            </a:pPr>
            <a:r>
              <a:rPr lang="nb-NO" i="1" dirty="0"/>
              <a:t/>
            </a:r>
            <a:br>
              <a:rPr lang="nb-NO" i="1" dirty="0"/>
            </a:br>
            <a:endParaRPr lang="nb-NO" i="1" dirty="0"/>
          </a:p>
          <a:p>
            <a:endParaRPr lang="nb-NO" dirty="0"/>
          </a:p>
        </p:txBody>
      </p:sp>
      <p:grpSp>
        <p:nvGrpSpPr>
          <p:cNvPr id="4" name="Group 7"/>
          <p:cNvGrpSpPr/>
          <p:nvPr/>
        </p:nvGrpSpPr>
        <p:grpSpPr>
          <a:xfrm>
            <a:off x="-1286986" y="5309300"/>
            <a:ext cx="10563508" cy="2682052"/>
            <a:chOff x="-1286986" y="5309300"/>
            <a:chExt cx="10563508" cy="2682052"/>
          </a:xfrm>
        </p:grpSpPr>
        <p:sp>
          <p:nvSpPr>
            <p:cNvPr id="5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9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7" name="Picture 3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123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7287" y="559899"/>
            <a:ext cx="9463809" cy="1470025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latin typeface="Arial"/>
                <a:cs typeface="Arial"/>
              </a:rPr>
              <a:t>Åpent</a:t>
            </a:r>
            <a:r>
              <a:rPr lang="en-US" sz="4800" dirty="0" smtClean="0">
                <a:latin typeface="Arial"/>
                <a:cs typeface="Arial"/>
              </a:rPr>
              <a:t> </a:t>
            </a:r>
            <a:r>
              <a:rPr lang="en-US" sz="4800" dirty="0" err="1" smtClean="0">
                <a:latin typeface="Arial"/>
                <a:cs typeface="Arial"/>
              </a:rPr>
              <a:t>møte</a:t>
            </a:r>
            <a:r>
              <a:rPr lang="en-US" sz="4800" dirty="0" smtClean="0">
                <a:latin typeface="Arial"/>
                <a:cs typeface="Arial"/>
              </a:rPr>
              <a:t>, </a:t>
            </a:r>
            <a:r>
              <a:rPr lang="en-US" sz="4800" dirty="0" err="1" smtClean="0">
                <a:latin typeface="Arial"/>
                <a:cs typeface="Arial"/>
              </a:rPr>
              <a:t>eks</a:t>
            </a:r>
            <a:r>
              <a:rPr lang="en-US" sz="4800" dirty="0" smtClean="0">
                <a:latin typeface="Arial"/>
                <a:cs typeface="Arial"/>
              </a:rPr>
              <a:t>. </a:t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sz="4800" dirty="0" smtClean="0">
                <a:latin typeface="Arial"/>
                <a:cs typeface="Arial"/>
              </a:rPr>
              <a:t/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SANDNES IKFF – </a:t>
            </a:r>
            <a:r>
              <a:rPr lang="en-US" b="1" dirty="0" smtClean="0">
                <a:latin typeface="Arial"/>
                <a:cs typeface="Arial"/>
              </a:rPr>
              <a:t>“</a:t>
            </a:r>
            <a:r>
              <a:rPr lang="en-US" b="1" dirty="0" err="1">
                <a:latin typeface="Arial"/>
                <a:cs typeface="Arial"/>
              </a:rPr>
              <a:t>N</a:t>
            </a:r>
            <a:r>
              <a:rPr lang="en-US" b="1" dirty="0" err="1" smtClean="0">
                <a:latin typeface="Arial"/>
                <a:cs typeface="Arial"/>
              </a:rPr>
              <a:t>år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err="1" smtClean="0">
                <a:latin typeface="Arial"/>
                <a:cs typeface="Arial"/>
              </a:rPr>
              <a:t>flyktninger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err="1" smtClean="0">
                <a:latin typeface="Arial"/>
                <a:cs typeface="Arial"/>
              </a:rPr>
              <a:t>har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err="1" smtClean="0">
                <a:latin typeface="Arial"/>
                <a:cs typeface="Arial"/>
              </a:rPr>
              <a:t>opplevd</a:t>
            </a:r>
            <a:r>
              <a:rPr lang="en-US" b="1" dirty="0" smtClean="0">
                <a:latin typeface="Arial"/>
                <a:cs typeface="Arial"/>
              </a:rPr>
              <a:t> for </a:t>
            </a:r>
            <a:r>
              <a:rPr lang="en-US" b="1" dirty="0" err="1" smtClean="0">
                <a:latin typeface="Arial"/>
                <a:cs typeface="Arial"/>
              </a:rPr>
              <a:t>mye</a:t>
            </a:r>
            <a:r>
              <a:rPr lang="en-US" b="1" dirty="0" smtClean="0">
                <a:latin typeface="Arial"/>
                <a:cs typeface="Arial"/>
              </a:rPr>
              <a:t>”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75" y="2544024"/>
            <a:ext cx="9080626" cy="3011044"/>
          </a:xfrm>
        </p:spPr>
        <p:txBody>
          <a:bodyPr>
            <a:normAutofit fontScale="62500" lnSpcReduction="20000"/>
          </a:bodyPr>
          <a:lstStyle/>
          <a:p>
            <a:endParaRPr lang="nb-NO" sz="3600" dirty="0" smtClean="0"/>
          </a:p>
          <a:p>
            <a:r>
              <a:rPr lang="nb-NO" sz="3600" dirty="0" smtClean="0"/>
              <a:t>… Schanche-Olsen </a:t>
            </a:r>
            <a:r>
              <a:rPr lang="nb-NO" sz="3600" dirty="0"/>
              <a:t>snakket om “Tre T-er”:</a:t>
            </a:r>
          </a:p>
          <a:p>
            <a:r>
              <a:rPr lang="nb-NO" sz="3600" dirty="0"/>
              <a:t>a) Traumer b) Tap og c) Trygghet (</a:t>
            </a:r>
            <a:r>
              <a:rPr lang="nb-NO" sz="3600" dirty="0" err="1"/>
              <a:t>d.v.s</a:t>
            </a:r>
            <a:r>
              <a:rPr lang="nb-NO" sz="3600" dirty="0"/>
              <a:t>. mangel på trygghet)</a:t>
            </a:r>
          </a:p>
          <a:p>
            <a:r>
              <a:rPr lang="nb-NO" sz="3600" dirty="0"/>
              <a:t>Traumene oppleves både før flukten ( krig og terror, undertrykking, fengsling og tortur) Under </a:t>
            </a:r>
            <a:r>
              <a:rPr lang="nb-NO" sz="3600" dirty="0" smtClean="0"/>
              <a:t>flukten </a:t>
            </a:r>
            <a:r>
              <a:rPr lang="nb-NO" sz="3600" dirty="0"/>
              <a:t>(venting, uvisshet og </a:t>
            </a:r>
            <a:r>
              <a:rPr lang="nb-NO" sz="3600" dirty="0" err="1"/>
              <a:t>evt.utnytting</a:t>
            </a:r>
            <a:r>
              <a:rPr lang="nb-NO" sz="3600" dirty="0"/>
              <a:t> fra hjelpere og “turoperatører”) Og Etter flukten ( lang venting, manglende nettverk, rasisme og utestenging</a:t>
            </a:r>
            <a:r>
              <a:rPr lang="nb-NO" sz="3600" dirty="0" smtClean="0"/>
              <a:t>.) …</a:t>
            </a:r>
            <a:endParaRPr lang="nb-NO" sz="3600" dirty="0"/>
          </a:p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11.08.19  IKFF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Sandnes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samarbeid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biblioteket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286986" y="5309300"/>
            <a:ext cx="10563508" cy="2682052"/>
            <a:chOff x="-1286986" y="5309300"/>
            <a:chExt cx="10563508" cy="2682052"/>
          </a:xfrm>
        </p:grpSpPr>
        <p:sp>
          <p:nvSpPr>
            <p:cNvPr id="6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4" name="Picture 3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50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4773" y="12415"/>
            <a:ext cx="910075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Åpent møte, eks. </a:t>
            </a:r>
            <a:br>
              <a:rPr lang="nb-NO" dirty="0" smtClean="0"/>
            </a:br>
            <a:r>
              <a:rPr lang="nb-NO" sz="3600" dirty="0" smtClean="0"/>
              <a:t>HEDMARK-OPPLAND IKFF</a:t>
            </a:r>
            <a:r>
              <a:rPr lang="nb-NO" dirty="0" smtClean="0"/>
              <a:t>. </a:t>
            </a:r>
            <a:r>
              <a:rPr lang="nb-NO" sz="3100" dirty="0" smtClean="0"/>
              <a:t>Hamar 22.10.19</a:t>
            </a:r>
            <a:endParaRPr lang="nb-NO" sz="31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130" y="1137341"/>
            <a:ext cx="11545712" cy="5464489"/>
          </a:xfrm>
        </p:spPr>
      </p:pic>
      <p:sp>
        <p:nvSpPr>
          <p:cNvPr id="3" name="TekstSylinder 2"/>
          <p:cNvSpPr txBox="1"/>
          <p:nvPr/>
        </p:nvSpPr>
        <p:spPr>
          <a:xfrm>
            <a:off x="2258458" y="5832389"/>
            <a:ext cx="565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 smtClean="0">
                <a:solidFill>
                  <a:schemeClr val="bg1"/>
                </a:solidFill>
              </a:rPr>
              <a:t>Flyktningekvinner</a:t>
            </a:r>
            <a:r>
              <a:rPr lang="nb-NO" sz="2400" b="1" dirty="0" smtClean="0">
                <a:solidFill>
                  <a:schemeClr val="bg1"/>
                </a:solidFill>
              </a:rPr>
              <a:t> selv har ordet. </a:t>
            </a:r>
            <a:br>
              <a:rPr lang="nb-NO" sz="2400" b="1" dirty="0" smtClean="0">
                <a:solidFill>
                  <a:schemeClr val="bg1"/>
                </a:solidFill>
              </a:rPr>
            </a:br>
            <a:r>
              <a:rPr lang="nb-NO" sz="2000" dirty="0" smtClean="0">
                <a:solidFill>
                  <a:schemeClr val="bg1"/>
                </a:solidFill>
              </a:rPr>
              <a:t>Torill Eide intervjuer. Se mer i </a:t>
            </a:r>
            <a:r>
              <a:rPr lang="nb-NO" sz="2000" i="1" dirty="0" smtClean="0">
                <a:solidFill>
                  <a:schemeClr val="bg1"/>
                </a:solidFill>
              </a:rPr>
              <a:t>Fred og frihet </a:t>
            </a:r>
            <a:r>
              <a:rPr lang="nb-NO" sz="2000" dirty="0" smtClean="0">
                <a:solidFill>
                  <a:schemeClr val="bg1"/>
                </a:solidFill>
              </a:rPr>
              <a:t>4/2019.</a:t>
            </a: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00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7118" y="274638"/>
            <a:ext cx="9066882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Nordisk IKFF-møte 2014, Oslo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0439" y="1236644"/>
            <a:ext cx="3596683" cy="452596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371600" y="5934670"/>
            <a:ext cx="7463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 err="1" smtClean="0"/>
              <a:t>Flyktningekvinne</a:t>
            </a:r>
            <a:r>
              <a:rPr lang="nb-NO" sz="2400" b="1" dirty="0" smtClean="0"/>
              <a:t> selv har ordet. </a:t>
            </a:r>
            <a:br>
              <a:rPr lang="nb-NO" sz="2400" b="1" dirty="0" smtClean="0"/>
            </a:br>
            <a:r>
              <a:rPr lang="nb-NO" dirty="0" smtClean="0"/>
              <a:t>Margrethe </a:t>
            </a:r>
            <a:r>
              <a:rPr lang="nb-NO" dirty="0"/>
              <a:t>K. </a:t>
            </a:r>
            <a:r>
              <a:rPr lang="nb-NO" dirty="0" smtClean="0"/>
              <a:t>Tingstad og </a:t>
            </a:r>
            <a:r>
              <a:rPr lang="nb-NO" dirty="0"/>
              <a:t>den norsk-syriske </a:t>
            </a:r>
            <a:r>
              <a:rPr lang="nb-NO" dirty="0" smtClean="0"/>
              <a:t>politikeren </a:t>
            </a:r>
            <a:r>
              <a:rPr lang="nb-NO" dirty="0" err="1" smtClean="0"/>
              <a:t>Hiam</a:t>
            </a:r>
            <a:r>
              <a:rPr lang="nb-NO" dirty="0" smtClean="0"/>
              <a:t> al-</a:t>
            </a:r>
            <a:r>
              <a:rPr lang="nb-NO" dirty="0" err="1" smtClean="0"/>
              <a:t>Chirout</a:t>
            </a:r>
            <a:r>
              <a:rPr lang="nb-NO" dirty="0" smtClean="0"/>
              <a:t>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558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år </a:t>
            </a:r>
            <a:r>
              <a:rPr lang="nb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seinare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byggjer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nye </a:t>
            </a:r>
            <a:r>
              <a:rPr lang="nb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murar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2281367" cy="3263504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dag:</a:t>
            </a:r>
          </a:p>
          <a:p>
            <a:pPr marL="0" indent="0">
              <a:buNone/>
            </a:pP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40 000 kilometer med </a:t>
            </a:r>
            <a:r>
              <a:rPr lang="nb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murar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som skal stanse </a:t>
            </a:r>
            <a:r>
              <a:rPr lang="nb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migrantar</a:t>
            </a:r>
            <a:endParaRPr lang="nb-N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(Elisabeth </a:t>
            </a:r>
            <a:r>
              <a:rPr lang="nb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Vallet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Universitetet i </a:t>
            </a:r>
            <a:r>
              <a:rPr lang="nb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Quebeck,Canada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08" y="1870504"/>
            <a:ext cx="4920359" cy="3619469"/>
          </a:xfrm>
        </p:spPr>
      </p:pic>
    </p:spTree>
    <p:extLst>
      <p:ext uri="{BB962C8B-B14F-4D97-AF65-F5344CB8AC3E}">
        <p14:creationId xmlns:p14="http://schemas.microsoft.com/office/powerpoint/2010/main" val="3747918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Utstilling/prosjekt, eks. </a:t>
            </a:r>
            <a:br>
              <a:rPr lang="nb-NO" dirty="0" smtClean="0"/>
            </a:br>
            <a:r>
              <a:rPr lang="nb-NO" dirty="0" smtClean="0"/>
              <a:t>HEDMARK-OPPLAND IKFF, 2015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484" y="2396939"/>
            <a:ext cx="18670875" cy="675484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" y="1523937"/>
            <a:ext cx="7731445" cy="515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914852" y="3179959"/>
            <a:ext cx="7644077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300" dirty="0" smtClean="0">
                <a:solidFill>
                  <a:schemeClr val="bg1"/>
                </a:solidFill>
              </a:rPr>
              <a:t>WILPF</a:t>
            </a:r>
            <a:br>
              <a:rPr lang="nb-NO" sz="3300" dirty="0" smtClean="0">
                <a:solidFill>
                  <a:schemeClr val="bg1"/>
                </a:solidFill>
              </a:rPr>
            </a:br>
            <a:r>
              <a:rPr lang="nb-NO" sz="3300" dirty="0" smtClean="0">
                <a:solidFill>
                  <a:schemeClr val="bg1"/>
                </a:solidFill>
              </a:rPr>
              <a:t>100-års-</a:t>
            </a:r>
          </a:p>
          <a:p>
            <a:r>
              <a:rPr lang="nb-NO" sz="3300" dirty="0" smtClean="0">
                <a:solidFill>
                  <a:schemeClr val="bg1"/>
                </a:solidFill>
              </a:rPr>
              <a:t>markering </a:t>
            </a:r>
            <a:endParaRPr lang="nb-NO" sz="3300" dirty="0">
              <a:solidFill>
                <a:schemeClr val="bg1"/>
              </a:solidFill>
            </a:endParaRPr>
          </a:p>
          <a:p>
            <a:r>
              <a:rPr lang="nb-NO" sz="3300" dirty="0">
                <a:solidFill>
                  <a:schemeClr val="bg1"/>
                </a:solidFill>
              </a:rPr>
              <a:t>på </a:t>
            </a:r>
            <a:r>
              <a:rPr lang="nb-NO" sz="3300" dirty="0" smtClean="0">
                <a:solidFill>
                  <a:schemeClr val="bg1"/>
                </a:solidFill>
              </a:rPr>
              <a:t>Hamar</a:t>
            </a:r>
          </a:p>
          <a:p>
            <a:endParaRPr lang="nb-NO" sz="3300" dirty="0">
              <a:solidFill>
                <a:schemeClr val="bg1"/>
              </a:solidFill>
            </a:endParaRPr>
          </a:p>
          <a:p>
            <a:r>
              <a:rPr lang="nb-NO" sz="2000" b="1" dirty="0" smtClean="0">
                <a:solidFill>
                  <a:schemeClr val="bg1"/>
                </a:solidFill>
              </a:rPr>
              <a:t>Samarbeid </a:t>
            </a:r>
            <a:r>
              <a:rPr lang="nb-NO" sz="2000" b="1" dirty="0">
                <a:solidFill>
                  <a:schemeClr val="bg1"/>
                </a:solidFill>
              </a:rPr>
              <a:t>med Hamar kulturhus.  </a:t>
            </a:r>
            <a:r>
              <a:rPr lang="nb-NO" sz="2000" b="1" dirty="0" smtClean="0">
                <a:solidFill>
                  <a:schemeClr val="bg1"/>
                </a:solidFill>
              </a:rPr>
              <a:t/>
            </a:r>
            <a:br>
              <a:rPr lang="nb-NO" sz="2000" b="1" dirty="0" smtClean="0">
                <a:solidFill>
                  <a:schemeClr val="bg1"/>
                </a:solidFill>
              </a:rPr>
            </a:br>
            <a:r>
              <a:rPr lang="nb-NO" sz="2000" b="1" dirty="0" smtClean="0">
                <a:solidFill>
                  <a:schemeClr val="bg1"/>
                </a:solidFill>
              </a:rPr>
              <a:t>Støtte </a:t>
            </a:r>
            <a:r>
              <a:rPr lang="nb-NO" sz="2000" b="1" dirty="0">
                <a:solidFill>
                  <a:schemeClr val="bg1"/>
                </a:solidFill>
              </a:rPr>
              <a:t>fra Fritt Ord, </a:t>
            </a:r>
            <a:r>
              <a:rPr lang="nb-NO" sz="2000" b="1" dirty="0" smtClean="0">
                <a:solidFill>
                  <a:schemeClr val="bg1"/>
                </a:solidFill>
              </a:rPr>
              <a:t>Kulturdepartementet og </a:t>
            </a:r>
            <a:br>
              <a:rPr lang="nb-NO" sz="2000" b="1" dirty="0" smtClean="0">
                <a:solidFill>
                  <a:schemeClr val="bg1"/>
                </a:solidFill>
              </a:rPr>
            </a:br>
            <a:r>
              <a:rPr lang="nb-NO" sz="2000" b="1" dirty="0" smtClean="0">
                <a:solidFill>
                  <a:schemeClr val="bg1"/>
                </a:solidFill>
              </a:rPr>
              <a:t>Den </a:t>
            </a:r>
            <a:r>
              <a:rPr lang="nb-NO" sz="2000" b="1" dirty="0">
                <a:solidFill>
                  <a:schemeClr val="bg1"/>
                </a:solidFill>
              </a:rPr>
              <a:t>kulturelle skolesekken</a:t>
            </a:r>
          </a:p>
          <a:p>
            <a:endParaRPr lang="nb-NO" sz="1600" b="1" dirty="0">
              <a:solidFill>
                <a:schemeClr val="bg1"/>
              </a:solidFill>
            </a:endParaRPr>
          </a:p>
          <a:p>
            <a:endParaRPr lang="nb-NO" sz="135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500813" y="52863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35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053366" y="1998133"/>
            <a:ext cx="2064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</a:rPr>
              <a:t>Om asylbarn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nb-NO" sz="2200" dirty="0"/>
              <a:t>f</a:t>
            </a:r>
            <a:r>
              <a:rPr lang="nb-NO" sz="2200" dirty="0" smtClean="0"/>
              <a:t>orts. </a:t>
            </a:r>
            <a:r>
              <a:rPr lang="nb-NO" sz="6000" b="1" dirty="0" smtClean="0"/>
              <a:t>Fotoutstilling </a:t>
            </a:r>
            <a:r>
              <a:rPr lang="nb-NO" sz="6000" b="1" dirty="0"/>
              <a:t/>
            </a:r>
            <a:br>
              <a:rPr lang="nb-NO" sz="6000" b="1" dirty="0"/>
            </a:br>
            <a:r>
              <a:rPr lang="nb-NO" dirty="0"/>
              <a:t>i Hamar </a:t>
            </a:r>
            <a:r>
              <a:rPr lang="nb-NO" dirty="0" smtClean="0"/>
              <a:t>kulturhus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600200"/>
            <a:ext cx="8499513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8000" b="1" dirty="0" smtClean="0"/>
              <a:t>Andrea Gjestvang:</a:t>
            </a:r>
          </a:p>
          <a:p>
            <a:pPr marL="0" indent="0">
              <a:buNone/>
            </a:pPr>
            <a:endParaRPr lang="nb-NO" sz="8000" dirty="0" smtClean="0"/>
          </a:p>
          <a:p>
            <a:r>
              <a:rPr lang="nb-NO" sz="8000" dirty="0" smtClean="0"/>
              <a:t>Utstillingen</a:t>
            </a:r>
            <a:endParaRPr lang="nb-NO" sz="8000" dirty="0"/>
          </a:p>
          <a:p>
            <a:pPr marL="0" indent="0">
              <a:buNone/>
            </a:pPr>
            <a:r>
              <a:rPr lang="nb-NO" sz="12800" b="1" dirty="0" smtClean="0"/>
              <a:t>	«TILBAKE </a:t>
            </a:r>
            <a:r>
              <a:rPr lang="nb-NO" sz="12800" b="1" dirty="0"/>
              <a:t/>
            </a:r>
            <a:br>
              <a:rPr lang="nb-NO" sz="12800" b="1" dirty="0"/>
            </a:br>
            <a:r>
              <a:rPr lang="nb-NO" sz="12800" b="1" dirty="0" smtClean="0"/>
              <a:t>	</a:t>
            </a:r>
            <a:r>
              <a:rPr lang="nb-NO" sz="12800" b="1" dirty="0" smtClean="0"/>
              <a:t>- om </a:t>
            </a:r>
            <a:r>
              <a:rPr lang="nb-NO" sz="12800" b="1" dirty="0"/>
              <a:t>asylbarn som </a:t>
            </a:r>
            <a:r>
              <a:rPr lang="nb-NO" sz="12800" b="1" dirty="0" smtClean="0"/>
              <a:t>har blitt </a:t>
            </a:r>
            <a:br>
              <a:rPr lang="nb-NO" sz="12800" b="1" dirty="0" smtClean="0"/>
            </a:br>
            <a:r>
              <a:rPr lang="nb-NO" sz="12800" b="1" dirty="0" smtClean="0"/>
              <a:t>	returnert  - </a:t>
            </a:r>
            <a:r>
              <a:rPr lang="nb-NO" sz="12800" b="1" dirty="0"/>
              <a:t>livet nå og </a:t>
            </a:r>
            <a:r>
              <a:rPr lang="nb-NO" sz="12800" b="1" dirty="0" smtClean="0"/>
              <a:t/>
            </a:r>
            <a:br>
              <a:rPr lang="nb-NO" sz="12800" b="1" dirty="0" smtClean="0"/>
            </a:br>
            <a:r>
              <a:rPr lang="nb-NO" sz="12800" b="1" dirty="0" smtClean="0"/>
              <a:t>	minnene </a:t>
            </a:r>
            <a:r>
              <a:rPr lang="nb-NO" sz="12800" b="1" dirty="0"/>
              <a:t>fra </a:t>
            </a:r>
            <a:r>
              <a:rPr lang="nb-NO" sz="12800" b="1" dirty="0" smtClean="0"/>
              <a:t>hjemstedet </a:t>
            </a:r>
            <a:r>
              <a:rPr lang="nb-NO" sz="12800" b="1" dirty="0"/>
              <a:t>i </a:t>
            </a:r>
            <a:r>
              <a:rPr lang="nb-NO" sz="12800" b="1" dirty="0" smtClean="0"/>
              <a:t>Norge»</a:t>
            </a:r>
          </a:p>
          <a:p>
            <a:pPr marL="0" indent="0">
              <a:buNone/>
            </a:pPr>
            <a:r>
              <a:rPr lang="nb-NO" sz="8000" b="1" dirty="0" smtClean="0"/>
              <a:t>         Foto og lydopptak. </a:t>
            </a:r>
          </a:p>
          <a:p>
            <a:pPr marL="0" indent="0">
              <a:buNone/>
            </a:pPr>
            <a:endParaRPr lang="nb-NO" sz="8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1200" b="1" dirty="0" smtClean="0"/>
              <a:t>Eget opplegg for skoleklasser</a:t>
            </a:r>
          </a:p>
          <a:p>
            <a:pPr marL="0" indent="0">
              <a:buNone/>
            </a:pPr>
            <a:r>
              <a:rPr lang="nb-NO" sz="7200" b="1" dirty="0" smtClean="0"/>
              <a:t>         Utdrag, for ungdomsskoleelever:</a:t>
            </a:r>
          </a:p>
          <a:p>
            <a:pPr marL="0" indent="0">
              <a:buNone/>
            </a:pPr>
            <a:r>
              <a:rPr lang="nb-NO" sz="7200" b="1" dirty="0"/>
              <a:t>	</a:t>
            </a:r>
            <a:r>
              <a:rPr lang="nb-NO" sz="7200" b="1" dirty="0" smtClean="0"/>
              <a:t> S</a:t>
            </a:r>
            <a:r>
              <a:rPr lang="nb-NO" sz="7200" dirty="0" smtClean="0"/>
              <a:t>tuder </a:t>
            </a:r>
            <a:r>
              <a:rPr lang="nb-NO" sz="7200" dirty="0"/>
              <a:t>fotografiene, les tekstene og lytt på lydstasjonene for å bli kjent med </a:t>
            </a:r>
            <a:r>
              <a:rPr lang="nb-NO" sz="7200" dirty="0" smtClean="0"/>
              <a:t> </a:t>
            </a:r>
            <a:br>
              <a:rPr lang="nb-NO" sz="7200" dirty="0" smtClean="0"/>
            </a:br>
            <a:r>
              <a:rPr lang="nb-NO" sz="7200" dirty="0" smtClean="0"/>
              <a:t>         barna </a:t>
            </a:r>
            <a:r>
              <a:rPr lang="nb-NO" sz="7200" dirty="0"/>
              <a:t>og ungdommene i utstillingen. Det er viktig for å kunne løse oppgavene</a:t>
            </a:r>
            <a:r>
              <a:rPr lang="nb-NO" sz="7200" dirty="0" smtClean="0"/>
              <a:t>. </a:t>
            </a:r>
            <a:br>
              <a:rPr lang="nb-NO" sz="7200" dirty="0" smtClean="0"/>
            </a:br>
            <a:r>
              <a:rPr lang="nb-NO" sz="7200" dirty="0" smtClean="0"/>
              <a:t>       …</a:t>
            </a:r>
            <a:br>
              <a:rPr lang="nb-NO" sz="7200" dirty="0" smtClean="0"/>
            </a:br>
            <a:r>
              <a:rPr lang="nb-NO" sz="7200" dirty="0" smtClean="0"/>
              <a:t>        </a:t>
            </a:r>
            <a:r>
              <a:rPr lang="nb-NO" sz="7200" b="1" dirty="0" smtClean="0"/>
              <a:t>HVA </a:t>
            </a:r>
            <a:r>
              <a:rPr lang="nb-NO" sz="7200" b="1" dirty="0"/>
              <a:t>OM DET VAR </a:t>
            </a:r>
            <a:r>
              <a:rPr lang="nb-NO" sz="7200" b="1" dirty="0" smtClean="0"/>
              <a:t>DEG?</a:t>
            </a:r>
            <a:r>
              <a:rPr lang="nb-NO" sz="7200" dirty="0" smtClean="0"/>
              <a:t> Forestill </a:t>
            </a:r>
            <a:r>
              <a:rPr lang="nb-NO" sz="7200" dirty="0"/>
              <a:t>deg at du ble hentet om natten og sendt til </a:t>
            </a:r>
            <a:r>
              <a:rPr lang="nb-NO" sz="7200" dirty="0" smtClean="0"/>
              <a:t/>
            </a:r>
            <a:br>
              <a:rPr lang="nb-NO" sz="7200" dirty="0" smtClean="0"/>
            </a:br>
            <a:r>
              <a:rPr lang="nb-NO" sz="7200" dirty="0" smtClean="0"/>
              <a:t>        et </a:t>
            </a:r>
            <a:r>
              <a:rPr lang="nb-NO" sz="7200" dirty="0"/>
              <a:t>annet land, langt av </a:t>
            </a:r>
            <a:r>
              <a:rPr lang="nb-NO" sz="7200" dirty="0" err="1"/>
              <a:t>gårde</a:t>
            </a:r>
            <a:r>
              <a:rPr lang="nb-NO" sz="7200" dirty="0"/>
              <a:t>. Hva vil du ta med deg? Hva vil du savne mest </a:t>
            </a:r>
            <a:r>
              <a:rPr lang="nb-NO" sz="7200" dirty="0" smtClean="0"/>
              <a:t/>
            </a:r>
            <a:br>
              <a:rPr lang="nb-NO" sz="7200" dirty="0" smtClean="0"/>
            </a:br>
            <a:r>
              <a:rPr lang="nb-NO" sz="7200" dirty="0" smtClean="0"/>
              <a:t>        fra </a:t>
            </a:r>
            <a:r>
              <a:rPr lang="nb-NO" sz="7200" dirty="0"/>
              <a:t>livet ditt i Norge? Hvordan ville du reagert? </a:t>
            </a:r>
            <a:r>
              <a:rPr lang="nb-NO" sz="8000" dirty="0"/>
              <a:t/>
            </a:r>
            <a:br>
              <a:rPr lang="nb-NO" sz="8000" dirty="0"/>
            </a:br>
            <a:r>
              <a:rPr lang="nb-NO" sz="8000" dirty="0"/>
              <a:t/>
            </a:r>
            <a:br>
              <a:rPr lang="nb-NO" sz="8000" dirty="0"/>
            </a:br>
            <a:endParaRPr lang="nb-NO" sz="8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/>
              <a:t/>
            </a:r>
            <a:br>
              <a:rPr lang="nb-NO" b="1" dirty="0"/>
            </a:br>
            <a:r>
              <a:rPr lang="nb-NO" b="1" dirty="0" err="1" smtClean="0">
                <a:solidFill>
                  <a:schemeClr val="bg1"/>
                </a:solidFill>
              </a:rPr>
              <a:t>ivet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>
                <a:solidFill>
                  <a:schemeClr val="bg1"/>
                </a:solidFill>
              </a:rPr>
              <a:t>nå og minnene</a:t>
            </a:r>
            <a:br>
              <a:rPr lang="nb-NO" b="1" dirty="0">
                <a:solidFill>
                  <a:schemeClr val="bg1"/>
                </a:solidFill>
              </a:rPr>
            </a:br>
            <a:r>
              <a:rPr lang="nb-NO" b="1" dirty="0">
                <a:solidFill>
                  <a:schemeClr val="bg1"/>
                </a:solidFill>
              </a:rPr>
              <a:t> fra hjemstedet i Norge</a:t>
            </a:r>
          </a:p>
          <a:p>
            <a:endParaRPr lang="nb-NO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</a:rPr>
              <a:t>Eget opplegg for</a:t>
            </a:r>
          </a:p>
          <a:p>
            <a:r>
              <a:rPr lang="nb-NO" b="1" dirty="0">
                <a:solidFill>
                  <a:schemeClr val="bg1"/>
                </a:solidFill>
              </a:rPr>
              <a:t>skoleklasser</a:t>
            </a:r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36" y="1339218"/>
            <a:ext cx="4537167" cy="3402874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987229" y="3224202"/>
            <a:ext cx="1156771" cy="12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2118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Utstilling</a:t>
            </a:r>
            <a:r>
              <a:rPr lang="nb-NO" dirty="0"/>
              <a:t>/ prosjekt, eks.</a:t>
            </a:r>
            <a:br>
              <a:rPr lang="nb-NO" dirty="0"/>
            </a:br>
            <a:r>
              <a:rPr lang="nb-NO" dirty="0"/>
              <a:t>BERGEN IKFF</a:t>
            </a:r>
            <a:r>
              <a:rPr lang="nb-NO" sz="3600" dirty="0"/>
              <a:t/>
            </a:r>
            <a:br>
              <a:rPr lang="nb-NO" sz="3600" dirty="0"/>
            </a:br>
            <a:r>
              <a:rPr lang="nb-NO" dirty="0" smtClean="0"/>
              <a:t>Blekksprut mot atomubåter </a:t>
            </a:r>
            <a:br>
              <a:rPr lang="nb-NO" dirty="0" smtClean="0"/>
            </a:br>
            <a:r>
              <a:rPr lang="nb-NO" dirty="0" smtClean="0"/>
              <a:t>i norske fjorder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3" y="2332037"/>
            <a:ext cx="6189351" cy="4525963"/>
          </a:xfrm>
        </p:spPr>
      </p:pic>
    </p:spTree>
    <p:extLst>
      <p:ext uri="{BB962C8B-B14F-4D97-AF65-F5344CB8AC3E}">
        <p14:creationId xmlns:p14="http://schemas.microsoft.com/office/powerpoint/2010/main" val="1129779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4573" y="705886"/>
            <a:ext cx="8540827" cy="44224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2200" dirty="0" smtClean="0"/>
              <a:t>forts.</a:t>
            </a: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100" b="1" dirty="0" smtClean="0"/>
              <a:t>Syriske kvinner </a:t>
            </a:r>
            <a:r>
              <a:rPr lang="nb-NO" sz="3100" b="1" dirty="0"/>
              <a:t>i </a:t>
            </a:r>
            <a:r>
              <a:rPr lang="nb-NO" sz="3100" b="1" dirty="0" smtClean="0"/>
              <a:t>libanesisk flyktningeleir hekler </a:t>
            </a:r>
            <a:r>
              <a:rPr lang="nb-NO" sz="3100" b="1" dirty="0"/>
              <a:t>for </a:t>
            </a:r>
            <a:r>
              <a:rPr lang="nb-NO" sz="3100" b="1" dirty="0" smtClean="0"/>
              <a:t>fred</a:t>
            </a:r>
            <a:br>
              <a:rPr lang="nb-NO" sz="3100" b="1" dirty="0" smtClean="0"/>
            </a:br>
            <a:r>
              <a:rPr lang="nb-NO" b="1" dirty="0"/>
              <a:t/>
            </a:r>
            <a:br>
              <a:rPr lang="nb-NO" b="1" dirty="0"/>
            </a:b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b-NO" sz="2600" dirty="0" smtClean="0"/>
              <a:t>Heklede blekkspruter fra </a:t>
            </a:r>
            <a:r>
              <a:rPr lang="nb-NO" sz="2600" dirty="0" err="1" smtClean="0"/>
              <a:t>flyktningeleire</a:t>
            </a:r>
            <a:r>
              <a:rPr lang="nb-NO" sz="2600" dirty="0" smtClean="0"/>
              <a:t> har </a:t>
            </a:r>
            <a:r>
              <a:rPr lang="nb-NO" sz="2600" dirty="0"/>
              <a:t>vært en del av </a:t>
            </a:r>
            <a:r>
              <a:rPr lang="nb-NO" sz="2600" dirty="0" smtClean="0"/>
              <a:t>IKFF-utstillingen </a:t>
            </a:r>
            <a:r>
              <a:rPr lang="nb-NO" sz="2600" i="1" dirty="0" smtClean="0"/>
              <a:t>Nei </a:t>
            </a:r>
            <a:r>
              <a:rPr lang="nb-NO" sz="2600" i="1" dirty="0"/>
              <a:t>til atomubåter i norske fjorder</a:t>
            </a:r>
            <a:r>
              <a:rPr lang="nb-NO" sz="2600" dirty="0"/>
              <a:t>. Utstillingen har vært satt opp tre ulike steder i Bergen i høst</a:t>
            </a:r>
            <a:r>
              <a:rPr lang="nb-NO" sz="2600" dirty="0" smtClean="0"/>
              <a:t>.</a:t>
            </a:r>
          </a:p>
          <a:p>
            <a:r>
              <a:rPr lang="nb-NO" sz="2600" dirty="0" smtClean="0"/>
              <a:t>Blekksprutene selges med påsydd nøkkelring til inntekt for flyktningkvinnene samt til skole i leiren.</a:t>
            </a:r>
          </a:p>
          <a:p>
            <a:r>
              <a:rPr lang="nb-NO" sz="2600" dirty="0"/>
              <a:t>«Jeg er veldig fornøyd med å tjene penger på å hekle! Jeg har 7 barn, og har ikke hatt betalt jobb før.» (kvinne i </a:t>
            </a:r>
            <a:r>
              <a:rPr lang="nb-NO" sz="2600" dirty="0" smtClean="0"/>
              <a:t>flyktningeleiren) </a:t>
            </a:r>
          </a:p>
          <a:p>
            <a:pPr marL="0" indent="0">
              <a:buNone/>
            </a:pPr>
            <a:endParaRPr lang="nb-NO" sz="2600" dirty="0" smtClean="0"/>
          </a:p>
          <a:p>
            <a:r>
              <a:rPr lang="nb-NO" sz="2600" dirty="0" smtClean="0"/>
              <a:t>Se mer i </a:t>
            </a:r>
            <a:r>
              <a:rPr lang="nb-NO" sz="2600" i="1" dirty="0" smtClean="0"/>
              <a:t>Fred og frihet </a:t>
            </a:r>
            <a:r>
              <a:rPr lang="nb-NO" sz="2600" dirty="0" smtClean="0"/>
              <a:t>4/2019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1041184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991518" y="1472127"/>
            <a:ext cx="87253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 smtClean="0"/>
              <a:t>IKFF DANMARK   -  bl.a.:</a:t>
            </a:r>
            <a:br>
              <a:rPr lang="da-DK" sz="4000" b="1" dirty="0" smtClean="0"/>
            </a:br>
            <a:endParaRPr lang="da-DK" sz="40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 smtClean="0"/>
              <a:t>Svært mange asylsøkere tilbringer svært mange </a:t>
            </a:r>
            <a:br>
              <a:rPr lang="da-DK" sz="2800" dirty="0" smtClean="0"/>
            </a:br>
            <a:r>
              <a:rPr lang="da-DK" sz="2800" dirty="0" smtClean="0"/>
              <a:t>år i asylcentre</a:t>
            </a:r>
          </a:p>
          <a:p>
            <a:endParaRPr lang="da-D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 smtClean="0"/>
              <a:t>”Vi </a:t>
            </a:r>
            <a:r>
              <a:rPr lang="da-DK" sz="2800" dirty="0"/>
              <a:t>accepterer mistrivsel hos </a:t>
            </a:r>
            <a:r>
              <a:rPr lang="da-DK" sz="2800" dirty="0" smtClean="0"/>
              <a:t>asylsøgende </a:t>
            </a:r>
            <a:r>
              <a:rPr lang="da-DK" sz="2800" dirty="0"/>
              <a:t>børn, vi aldrig ville acceptere blandt danske børn</a:t>
            </a:r>
            <a:r>
              <a:rPr lang="da-DK" sz="2800" dirty="0" smtClean="0"/>
              <a:t>”</a:t>
            </a:r>
          </a:p>
          <a:p>
            <a:endParaRPr lang="da-D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 smtClean="0"/>
              <a:t>Dansk IKFF arbeider mye med disse sakene - bl.a. </a:t>
            </a:r>
            <a:br>
              <a:rPr lang="da-DK" sz="2800" dirty="0" smtClean="0"/>
            </a:br>
            <a:r>
              <a:rPr lang="da-DK" sz="2800" dirty="0" smtClean="0"/>
              <a:t>med juridisk hjelp til kvinnelige flyktninger</a:t>
            </a:r>
          </a:p>
          <a:p>
            <a:endParaRPr lang="da-DK" sz="2800" b="1" dirty="0" smtClean="0"/>
          </a:p>
          <a:p>
            <a:endParaRPr lang="nb-NO" sz="28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438" y="77118"/>
            <a:ext cx="9144000" cy="15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91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IKFF Danmark har faste markeringer sammen med </a:t>
            </a:r>
            <a:r>
              <a:rPr lang="nb-NO" i="1" dirty="0" err="1" smtClean="0"/>
              <a:t>Kvinder</a:t>
            </a:r>
            <a:r>
              <a:rPr lang="nb-NO" i="1" dirty="0" smtClean="0"/>
              <a:t> i sort </a:t>
            </a:r>
            <a:r>
              <a:rPr lang="nb-NO" dirty="0" smtClean="0"/>
              <a:t>og kvinnelige asylsøkere</a:t>
            </a:r>
            <a:endParaRPr lang="nb-NO" dirty="0"/>
          </a:p>
        </p:txBody>
      </p:sp>
      <p:pic>
        <p:nvPicPr>
          <p:cNvPr id="6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1" y="1776335"/>
            <a:ext cx="8405629" cy="6304222"/>
          </a:xfrm>
        </p:spPr>
      </p:pic>
    </p:spTree>
    <p:extLst>
      <p:ext uri="{BB962C8B-B14F-4D97-AF65-F5344CB8AC3E}">
        <p14:creationId xmlns:p14="http://schemas.microsoft.com/office/powerpoint/2010/main" val="2789756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IKFF Danmark, eks</a:t>
            </a:r>
            <a:br>
              <a:rPr lang="nb-NO" dirty="0" smtClean="0"/>
            </a:br>
            <a:r>
              <a:rPr lang="nb-NO" dirty="0" smtClean="0"/>
              <a:t> «Fred og </a:t>
            </a:r>
            <a:r>
              <a:rPr lang="nb-NO" dirty="0" err="1" smtClean="0"/>
              <a:t>frihed</a:t>
            </a:r>
            <a:r>
              <a:rPr lang="nb-NO" dirty="0" smtClean="0"/>
              <a:t>» 2/2014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7369" y="1866010"/>
            <a:ext cx="7739924" cy="51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0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70481"/>
            <a:ext cx="8229600" cy="141094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«The </a:t>
            </a:r>
            <a:r>
              <a:rPr lang="nb-NO" dirty="0" err="1"/>
              <a:t>provision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gender</a:t>
            </a:r>
            <a:r>
              <a:rPr lang="nb-NO" dirty="0"/>
              <a:t>-sensitive support to </a:t>
            </a:r>
            <a:r>
              <a:rPr lang="nb-NO" dirty="0" err="1"/>
              <a:t>Syrian</a:t>
            </a:r>
            <a:r>
              <a:rPr lang="nb-NO" dirty="0"/>
              <a:t> </a:t>
            </a:r>
            <a:r>
              <a:rPr lang="nb-NO" dirty="0" err="1" smtClean="0"/>
              <a:t>women</a:t>
            </a:r>
            <a:r>
              <a:rPr lang="nb-NO" dirty="0" smtClean="0"/>
              <a:t> </a:t>
            </a:r>
            <a:r>
              <a:rPr lang="nb-NO" dirty="0" err="1" smtClean="0"/>
              <a:t>refugees</a:t>
            </a:r>
            <a:r>
              <a:rPr lang="nb-NO" dirty="0" smtClean="0"/>
              <a:t>»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587648" cy="4525963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WILPF  </a:t>
            </a:r>
            <a:r>
              <a:rPr lang="nb-NO" dirty="0" err="1" smtClean="0"/>
              <a:t>resolution</a:t>
            </a:r>
            <a:r>
              <a:rPr lang="nb-NO" dirty="0" smtClean="0"/>
              <a:t> i 2016</a:t>
            </a:r>
            <a:r>
              <a:rPr lang="nb-NO" dirty="0"/>
              <a:t> </a:t>
            </a:r>
            <a:r>
              <a:rPr lang="nb-NO" sz="1600" dirty="0" smtClean="0">
                <a:hlinkClick r:id="rId3"/>
              </a:rPr>
              <a:t>https</a:t>
            </a:r>
            <a:r>
              <a:rPr lang="nb-NO" sz="1600" dirty="0">
                <a:hlinkClick r:id="rId3"/>
              </a:rPr>
              <a:t>://</a:t>
            </a:r>
            <a:r>
              <a:rPr lang="nb-NO" sz="1600" dirty="0" smtClean="0">
                <a:hlinkClick r:id="rId3"/>
              </a:rPr>
              <a:t>www.peacewomen.org/node/95383</a:t>
            </a:r>
            <a:endParaRPr lang="nb-NO" sz="1600" dirty="0" smtClean="0"/>
          </a:p>
          <a:p>
            <a:pPr marL="0" indent="0">
              <a:buNone/>
            </a:pPr>
            <a:endParaRPr lang="nb-NO" sz="2800" dirty="0" smtClean="0"/>
          </a:p>
          <a:p>
            <a:r>
              <a:rPr lang="nb-NO" sz="2800" dirty="0" smtClean="0"/>
              <a:t>Stilet til </a:t>
            </a:r>
            <a:r>
              <a:rPr lang="nb-NO" sz="2800" dirty="0"/>
              <a:t>r</a:t>
            </a:r>
            <a:r>
              <a:rPr lang="nb-NO" sz="2800" dirty="0" smtClean="0"/>
              <a:t>egjeringene, </a:t>
            </a:r>
            <a:r>
              <a:rPr lang="nb-NO" sz="2800" dirty="0"/>
              <a:t>l</a:t>
            </a:r>
            <a:r>
              <a:rPr lang="nb-NO" sz="2800" dirty="0" smtClean="0"/>
              <a:t>okale myndigheter og sivilsamfunnet </a:t>
            </a:r>
          </a:p>
          <a:p>
            <a:r>
              <a:rPr lang="nb-NO" sz="2800" dirty="0" smtClean="0"/>
              <a:t>Resolusjonen var ett av utgangspunktene for workshop på fredskonferanse i Berlin samme år:</a:t>
            </a:r>
          </a:p>
          <a:p>
            <a:pPr marL="400050" lvl="1" indent="0">
              <a:buNone/>
            </a:pPr>
            <a:endParaRPr lang="nb-NO" dirty="0" smtClean="0"/>
          </a:p>
        </p:txBody>
      </p:sp>
      <p:grpSp>
        <p:nvGrpSpPr>
          <p:cNvPr id="9" name="Group 7"/>
          <p:cNvGrpSpPr/>
          <p:nvPr/>
        </p:nvGrpSpPr>
        <p:grpSpPr>
          <a:xfrm>
            <a:off x="-1490651" y="-1341026"/>
            <a:ext cx="10563508" cy="2682052"/>
            <a:chOff x="-1286986" y="4648289"/>
            <a:chExt cx="10563508" cy="2682052"/>
          </a:xfrm>
        </p:grpSpPr>
        <p:sp>
          <p:nvSpPr>
            <p:cNvPr id="10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9" descr="Hands_negative.png"/>
            <p:cNvPicPr>
              <a:picLocks noChangeAspect="1"/>
            </p:cNvPicPr>
            <p:nvPr/>
          </p:nvPicPr>
          <p:blipFill rotWithShape="1">
            <a:blip r:embed="rId4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4648289"/>
              <a:ext cx="8199824" cy="2682052"/>
            </a:xfrm>
            <a:prstGeom prst="rect">
              <a:avLst/>
            </a:prstGeom>
          </p:spPr>
        </p:pic>
        <p:pic>
          <p:nvPicPr>
            <p:cNvPr id="12" name="Picture 3" descr="WILPF_with_byline_right_negativ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  <p:sp>
        <p:nvSpPr>
          <p:cNvPr id="4" name="TekstSylinder 3"/>
          <p:cNvSpPr txBox="1"/>
          <p:nvPr/>
        </p:nvSpPr>
        <p:spPr>
          <a:xfrm>
            <a:off x="1079653" y="394935"/>
            <a:ext cx="314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</a:rPr>
              <a:t>WILPF International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76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286986" y="5309300"/>
            <a:ext cx="10563508" cy="2682052"/>
            <a:chOff x="-1286986" y="5309300"/>
            <a:chExt cx="10563508" cy="2682052"/>
          </a:xfrm>
        </p:grpSpPr>
        <p:sp>
          <p:nvSpPr>
            <p:cNvPr id="16" name="Rectangle 1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Hands_negative.png"/>
            <p:cNvPicPr>
              <a:picLocks noChangeAspect="1"/>
            </p:cNvPicPr>
            <p:nvPr/>
          </p:nvPicPr>
          <p:blipFill rotWithShape="1"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18" name="Picture 17" descr="WILPF_with_byline_right_negati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  <p:sp>
        <p:nvSpPr>
          <p:cNvPr id="7" name="Rektangel 6"/>
          <p:cNvSpPr/>
          <p:nvPr/>
        </p:nvSpPr>
        <p:spPr>
          <a:xfrm>
            <a:off x="0" y="272348"/>
            <a:ext cx="9276522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DANSK OG NORSK IKFF SAMARBEIDET OM WORKSHOP: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refugee crisis is not gender neutral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 what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can we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do? </a:t>
            </a:r>
            <a:endParaRPr lang="da-DK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8" y="2429403"/>
            <a:ext cx="5193356" cy="332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70333" y="1108211"/>
            <a:ext cx="7788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nb-NO" b="1" dirty="0" smtClean="0"/>
              <a:t>                           </a:t>
            </a:r>
            <a:r>
              <a:rPr lang="nb-N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International </a:t>
            </a:r>
            <a:r>
              <a:rPr lang="nb-N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Peace </a:t>
            </a:r>
            <a:r>
              <a:rPr lang="nb-N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Bureau</a:t>
            </a:r>
            <a:r>
              <a:rPr lang="nb-N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Berlin </a:t>
            </a:r>
            <a:r>
              <a:rPr lang="nb-N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2016</a:t>
            </a:r>
          </a:p>
          <a:p>
            <a:pPr eaLnBrk="0" hangingPunct="0"/>
            <a:r>
              <a:rPr lang="en-US" b="1" dirty="0" smtClean="0"/>
              <a:t>         </a:t>
            </a:r>
            <a:r>
              <a:rPr lang="en-US" b="1" dirty="0" err="1" smtClean="0"/>
              <a:t>Eksempel</a:t>
            </a:r>
            <a:r>
              <a:rPr lang="en-US" b="1" dirty="0" smtClean="0"/>
              <a:t> </a:t>
            </a:r>
            <a:r>
              <a:rPr lang="en-US" b="1" dirty="0" err="1" smtClean="0"/>
              <a:t>på</a:t>
            </a:r>
            <a:r>
              <a:rPr lang="en-US" b="1" dirty="0" smtClean="0"/>
              <a:t> </a:t>
            </a:r>
            <a:r>
              <a:rPr lang="en-US" b="1" dirty="0" err="1" smtClean="0"/>
              <a:t>lysbilde</a:t>
            </a:r>
            <a:r>
              <a:rPr lang="en-US" b="1" dirty="0" smtClean="0"/>
              <a:t>: </a:t>
            </a:r>
          </a:p>
          <a:p>
            <a:pPr eaLnBrk="0" hangingPunct="0"/>
            <a:r>
              <a:rPr lang="en-US" b="1" dirty="0" smtClean="0"/>
              <a:t>         WHERE </a:t>
            </a:r>
            <a:r>
              <a:rPr lang="en-US" b="1" dirty="0"/>
              <a:t>ARE REFUGEE WOMEN MOST </a:t>
            </a:r>
            <a:r>
              <a:rPr lang="en-US" b="1" dirty="0" smtClean="0"/>
              <a:t>VULNERABLE </a:t>
            </a:r>
            <a:r>
              <a:rPr lang="da-DK" b="1" dirty="0" smtClean="0"/>
              <a:t>TO </a:t>
            </a:r>
            <a:r>
              <a:rPr lang="da-DK" b="1" dirty="0"/>
              <a:t>VIOLENCE?</a:t>
            </a:r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5414063" y="1962371"/>
            <a:ext cx="314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REFUGEE  RECEPTION CENTRES</a:t>
            </a:r>
            <a:endParaRPr lang="da-DK" dirty="0"/>
          </a:p>
        </p:txBody>
      </p:sp>
      <p:sp>
        <p:nvSpPr>
          <p:cNvPr id="12" name="Rektangel 11"/>
          <p:cNvSpPr/>
          <p:nvPr/>
        </p:nvSpPr>
        <p:spPr>
          <a:xfrm>
            <a:off x="5414063" y="2391825"/>
            <a:ext cx="2205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DETENTION CENTRES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5414063" y="2934130"/>
            <a:ext cx="2884764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BOTTLENECKS &amp; </a:t>
            </a:r>
            <a:r>
              <a:rPr lang="en-US" b="1" dirty="0" smtClean="0"/>
              <a:t>INFORMAL </a:t>
            </a:r>
          </a:p>
          <a:p>
            <a:pPr eaLnBrk="0" hangingPunct="0"/>
            <a:r>
              <a:rPr lang="en-US" b="1" dirty="0" smtClean="0"/>
              <a:t>SETTLEMENTS </a:t>
            </a:r>
          </a:p>
          <a:p>
            <a:pPr eaLnBrk="0" hangingPunct="0"/>
            <a:endParaRPr lang="en-US" b="1" dirty="0"/>
          </a:p>
          <a:p>
            <a:pPr eaLnBrk="0" hangingPunct="0"/>
            <a:r>
              <a:rPr lang="en-US" b="1" dirty="0" smtClean="0"/>
              <a:t>BOAT CROSSINGS</a:t>
            </a:r>
          </a:p>
          <a:p>
            <a:pPr eaLnBrk="0" hangingPunct="0"/>
            <a:endParaRPr lang="en-US" b="1" dirty="0"/>
          </a:p>
          <a:p>
            <a:pPr eaLnBrk="0" hangingPunct="0"/>
            <a:r>
              <a:rPr lang="en-US" b="1" dirty="0"/>
              <a:t>TRAVELING </a:t>
            </a:r>
            <a:r>
              <a:rPr lang="en-US" b="1" dirty="0" smtClean="0"/>
              <a:t>WITH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ABUSIVE </a:t>
            </a:r>
            <a:r>
              <a:rPr lang="en-US" b="1" dirty="0"/>
              <a:t>PARTNERS</a:t>
            </a:r>
          </a:p>
          <a:p>
            <a:pPr eaLnBrk="0" hangingPunct="0"/>
            <a:endParaRPr lang="da-DK" dirty="0"/>
          </a:p>
          <a:p>
            <a:pPr eaLnBrk="0" hangingPunct="0"/>
            <a:r>
              <a:rPr lang="en-US" b="1" dirty="0"/>
              <a:t>VIOLENCE &amp; EXPLOITATION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ALONG </a:t>
            </a:r>
            <a:r>
              <a:rPr lang="en-US" b="1" dirty="0"/>
              <a:t>THE JOURNEY</a:t>
            </a:r>
            <a:endParaRPr lang="da-DK" dirty="0"/>
          </a:p>
          <a:p>
            <a:pPr eaLnBrk="0" hangingPunct="0"/>
            <a:endParaRPr lang="da-DK" dirty="0"/>
          </a:p>
        </p:txBody>
      </p:sp>
      <p:cxnSp>
        <p:nvCxnSpPr>
          <p:cNvPr id="21" name="Lige forbindelse 20"/>
          <p:cNvCxnSpPr/>
          <p:nvPr/>
        </p:nvCxnSpPr>
        <p:spPr>
          <a:xfrm flipH="1">
            <a:off x="2505205" y="2639121"/>
            <a:ext cx="2882435" cy="11061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flipH="1">
            <a:off x="2505206" y="3192201"/>
            <a:ext cx="2908857" cy="10165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/>
          <p:cNvCxnSpPr/>
          <p:nvPr/>
        </p:nvCxnSpPr>
        <p:spPr>
          <a:xfrm flipH="1">
            <a:off x="3231715" y="3983277"/>
            <a:ext cx="2182348" cy="108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" name="Tekstboks 2047"/>
          <p:cNvSpPr txBox="1"/>
          <p:nvPr/>
        </p:nvSpPr>
        <p:spPr>
          <a:xfrm>
            <a:off x="5523978" y="2192845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Germany</a:t>
            </a:r>
            <a:endParaRPr lang="da-DK" sz="1100" dirty="0"/>
          </a:p>
        </p:txBody>
      </p:sp>
      <p:sp>
        <p:nvSpPr>
          <p:cNvPr id="2049" name="Tekstboks 2048"/>
          <p:cNvSpPr txBox="1"/>
          <p:nvPr/>
        </p:nvSpPr>
        <p:spPr>
          <a:xfrm>
            <a:off x="5523978" y="2607957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err="1" smtClean="0"/>
              <a:t>Hungary</a:t>
            </a:r>
            <a:endParaRPr lang="da-DK" sz="1100" dirty="0"/>
          </a:p>
        </p:txBody>
      </p:sp>
      <p:sp>
        <p:nvSpPr>
          <p:cNvPr id="2051" name="Tekstboks 2050"/>
          <p:cNvSpPr txBox="1"/>
          <p:nvPr/>
        </p:nvSpPr>
        <p:spPr>
          <a:xfrm>
            <a:off x="5523978" y="3438863"/>
            <a:ext cx="5421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err="1" smtClean="0"/>
              <a:t>Serbia</a:t>
            </a:r>
            <a:endParaRPr lang="da-DK" sz="1100" dirty="0"/>
          </a:p>
        </p:txBody>
      </p:sp>
      <p:sp>
        <p:nvSpPr>
          <p:cNvPr id="2052" name="Tekstboks 2051"/>
          <p:cNvSpPr txBox="1"/>
          <p:nvPr/>
        </p:nvSpPr>
        <p:spPr>
          <a:xfrm>
            <a:off x="5523978" y="4008329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err="1" smtClean="0"/>
              <a:t>Turkey</a:t>
            </a:r>
            <a:r>
              <a:rPr lang="da-DK" sz="1100" dirty="0" smtClean="0"/>
              <a:t> - </a:t>
            </a:r>
            <a:r>
              <a:rPr lang="da-DK" sz="1100" dirty="0" err="1" smtClean="0"/>
              <a:t>Greece</a:t>
            </a:r>
            <a:endParaRPr lang="da-DK" sz="1100" dirty="0"/>
          </a:p>
        </p:txBody>
      </p:sp>
      <p:sp>
        <p:nvSpPr>
          <p:cNvPr id="2054" name="Kombinationstegning 2053"/>
          <p:cNvSpPr/>
          <p:nvPr/>
        </p:nvSpPr>
        <p:spPr>
          <a:xfrm>
            <a:off x="2517732" y="4196219"/>
            <a:ext cx="463463" cy="1052186"/>
          </a:xfrm>
          <a:custGeom>
            <a:avLst/>
            <a:gdLst>
              <a:gd name="connsiteX0" fmla="*/ 463463 w 463463"/>
              <a:gd name="connsiteY0" fmla="*/ 1052186 h 1052186"/>
              <a:gd name="connsiteX1" fmla="*/ 400832 w 463463"/>
              <a:gd name="connsiteY1" fmla="*/ 1002082 h 1052186"/>
              <a:gd name="connsiteX2" fmla="*/ 363254 w 463463"/>
              <a:gd name="connsiteY2" fmla="*/ 926926 h 1052186"/>
              <a:gd name="connsiteX3" fmla="*/ 325676 w 463463"/>
              <a:gd name="connsiteY3" fmla="*/ 901874 h 1052186"/>
              <a:gd name="connsiteX4" fmla="*/ 313150 w 463463"/>
              <a:gd name="connsiteY4" fmla="*/ 864296 h 1052186"/>
              <a:gd name="connsiteX5" fmla="*/ 263046 w 463463"/>
              <a:gd name="connsiteY5" fmla="*/ 789140 h 1052186"/>
              <a:gd name="connsiteX6" fmla="*/ 237994 w 463463"/>
              <a:gd name="connsiteY6" fmla="*/ 701458 h 1052186"/>
              <a:gd name="connsiteX7" fmla="*/ 212942 w 463463"/>
              <a:gd name="connsiteY7" fmla="*/ 626302 h 1052186"/>
              <a:gd name="connsiteX8" fmla="*/ 200416 w 463463"/>
              <a:gd name="connsiteY8" fmla="*/ 588723 h 1052186"/>
              <a:gd name="connsiteX9" fmla="*/ 175364 w 463463"/>
              <a:gd name="connsiteY9" fmla="*/ 501041 h 1052186"/>
              <a:gd name="connsiteX10" fmla="*/ 162838 w 463463"/>
              <a:gd name="connsiteY10" fmla="*/ 450937 h 1052186"/>
              <a:gd name="connsiteX11" fmla="*/ 150312 w 463463"/>
              <a:gd name="connsiteY11" fmla="*/ 325677 h 1052186"/>
              <a:gd name="connsiteX12" fmla="*/ 125260 w 463463"/>
              <a:gd name="connsiteY12" fmla="*/ 87682 h 1052186"/>
              <a:gd name="connsiteX13" fmla="*/ 100208 w 463463"/>
              <a:gd name="connsiteY13" fmla="*/ 50104 h 1052186"/>
              <a:gd name="connsiteX14" fmla="*/ 25052 w 463463"/>
              <a:gd name="connsiteY14" fmla="*/ 12526 h 1052186"/>
              <a:gd name="connsiteX15" fmla="*/ 0 w 463463"/>
              <a:gd name="connsiteY15" fmla="*/ 0 h 105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3463" h="1052186">
                <a:moveTo>
                  <a:pt x="463463" y="1052186"/>
                </a:moveTo>
                <a:cubicBezTo>
                  <a:pt x="442586" y="1035485"/>
                  <a:pt x="419737" y="1020987"/>
                  <a:pt x="400832" y="1002082"/>
                </a:cubicBezTo>
                <a:cubicBezTo>
                  <a:pt x="295244" y="896496"/>
                  <a:pt x="444751" y="1028798"/>
                  <a:pt x="363254" y="926926"/>
                </a:cubicBezTo>
                <a:cubicBezTo>
                  <a:pt x="353850" y="915171"/>
                  <a:pt x="338202" y="910225"/>
                  <a:pt x="325676" y="901874"/>
                </a:cubicBezTo>
                <a:cubicBezTo>
                  <a:pt x="321501" y="889348"/>
                  <a:pt x="319562" y="875838"/>
                  <a:pt x="313150" y="864296"/>
                </a:cubicBezTo>
                <a:cubicBezTo>
                  <a:pt x="298528" y="837976"/>
                  <a:pt x="272567" y="817704"/>
                  <a:pt x="263046" y="789140"/>
                </a:cubicBezTo>
                <a:cubicBezTo>
                  <a:pt x="220950" y="662852"/>
                  <a:pt x="285179" y="858741"/>
                  <a:pt x="237994" y="701458"/>
                </a:cubicBezTo>
                <a:cubicBezTo>
                  <a:pt x="230406" y="676165"/>
                  <a:pt x="221293" y="651354"/>
                  <a:pt x="212942" y="626302"/>
                </a:cubicBezTo>
                <a:cubicBezTo>
                  <a:pt x="208767" y="613776"/>
                  <a:pt x="203618" y="601533"/>
                  <a:pt x="200416" y="588723"/>
                </a:cubicBezTo>
                <a:cubicBezTo>
                  <a:pt x="161258" y="432090"/>
                  <a:pt x="211304" y="626831"/>
                  <a:pt x="175364" y="501041"/>
                </a:cubicBezTo>
                <a:cubicBezTo>
                  <a:pt x="170635" y="484488"/>
                  <a:pt x="167013" y="467638"/>
                  <a:pt x="162838" y="450937"/>
                </a:cubicBezTo>
                <a:cubicBezTo>
                  <a:pt x="158663" y="409184"/>
                  <a:pt x="153530" y="367515"/>
                  <a:pt x="150312" y="325677"/>
                </a:cubicBezTo>
                <a:cubicBezTo>
                  <a:pt x="148850" y="306665"/>
                  <a:pt x="156608" y="150378"/>
                  <a:pt x="125260" y="87682"/>
                </a:cubicBezTo>
                <a:cubicBezTo>
                  <a:pt x="118527" y="74217"/>
                  <a:pt x="110853" y="60749"/>
                  <a:pt x="100208" y="50104"/>
                </a:cubicBezTo>
                <a:cubicBezTo>
                  <a:pt x="72054" y="21950"/>
                  <a:pt x="59011" y="26110"/>
                  <a:pt x="25052" y="12526"/>
                </a:cubicBezTo>
                <a:cubicBezTo>
                  <a:pt x="16383" y="9059"/>
                  <a:pt x="8351" y="4175"/>
                  <a:pt x="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55" name="Kombinationstegning 2054"/>
          <p:cNvSpPr/>
          <p:nvPr/>
        </p:nvSpPr>
        <p:spPr>
          <a:xfrm>
            <a:off x="1828800" y="3756496"/>
            <a:ext cx="713984" cy="427197"/>
          </a:xfrm>
          <a:custGeom>
            <a:avLst/>
            <a:gdLst>
              <a:gd name="connsiteX0" fmla="*/ 713984 w 713984"/>
              <a:gd name="connsiteY0" fmla="*/ 427197 h 427197"/>
              <a:gd name="connsiteX1" fmla="*/ 651353 w 713984"/>
              <a:gd name="connsiteY1" fmla="*/ 377093 h 427197"/>
              <a:gd name="connsiteX2" fmla="*/ 563671 w 713984"/>
              <a:gd name="connsiteY2" fmla="*/ 352041 h 427197"/>
              <a:gd name="connsiteX3" fmla="*/ 413359 w 713984"/>
              <a:gd name="connsiteY3" fmla="*/ 326989 h 427197"/>
              <a:gd name="connsiteX4" fmla="*/ 338203 w 713984"/>
              <a:gd name="connsiteY4" fmla="*/ 314463 h 427197"/>
              <a:gd name="connsiteX5" fmla="*/ 300625 w 713984"/>
              <a:gd name="connsiteY5" fmla="*/ 301937 h 427197"/>
              <a:gd name="connsiteX6" fmla="*/ 187890 w 713984"/>
              <a:gd name="connsiteY6" fmla="*/ 289411 h 427197"/>
              <a:gd name="connsiteX7" fmla="*/ 137786 w 713984"/>
              <a:gd name="connsiteY7" fmla="*/ 264359 h 427197"/>
              <a:gd name="connsiteX8" fmla="*/ 87682 w 713984"/>
              <a:gd name="connsiteY8" fmla="*/ 151625 h 427197"/>
              <a:gd name="connsiteX9" fmla="*/ 75156 w 713984"/>
              <a:gd name="connsiteY9" fmla="*/ 114046 h 427197"/>
              <a:gd name="connsiteX10" fmla="*/ 50104 w 713984"/>
              <a:gd name="connsiteY10" fmla="*/ 76468 h 427197"/>
              <a:gd name="connsiteX11" fmla="*/ 12526 w 713984"/>
              <a:gd name="connsiteY11" fmla="*/ 1312 h 427197"/>
              <a:gd name="connsiteX12" fmla="*/ 0 w 713984"/>
              <a:gd name="connsiteY12" fmla="*/ 1312 h 42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3984" h="427197">
                <a:moveTo>
                  <a:pt x="713984" y="427197"/>
                </a:moveTo>
                <a:cubicBezTo>
                  <a:pt x="693107" y="410496"/>
                  <a:pt x="674025" y="391263"/>
                  <a:pt x="651353" y="377093"/>
                </a:cubicBezTo>
                <a:cubicBezTo>
                  <a:pt x="638707" y="369189"/>
                  <a:pt x="572782" y="354644"/>
                  <a:pt x="563671" y="352041"/>
                </a:cubicBezTo>
                <a:cubicBezTo>
                  <a:pt x="460862" y="322667"/>
                  <a:pt x="623295" y="354980"/>
                  <a:pt x="413359" y="326989"/>
                </a:cubicBezTo>
                <a:cubicBezTo>
                  <a:pt x="388184" y="323632"/>
                  <a:pt x="362996" y="319973"/>
                  <a:pt x="338203" y="314463"/>
                </a:cubicBezTo>
                <a:cubicBezTo>
                  <a:pt x="325314" y="311599"/>
                  <a:pt x="313649" y="304108"/>
                  <a:pt x="300625" y="301937"/>
                </a:cubicBezTo>
                <a:cubicBezTo>
                  <a:pt x="263330" y="295721"/>
                  <a:pt x="225468" y="293586"/>
                  <a:pt x="187890" y="289411"/>
                </a:cubicBezTo>
                <a:cubicBezTo>
                  <a:pt x="171189" y="281060"/>
                  <a:pt x="152131" y="276313"/>
                  <a:pt x="137786" y="264359"/>
                </a:cubicBezTo>
                <a:cubicBezTo>
                  <a:pt x="110301" y="241455"/>
                  <a:pt x="96067" y="176781"/>
                  <a:pt x="87682" y="151625"/>
                </a:cubicBezTo>
                <a:cubicBezTo>
                  <a:pt x="83507" y="139099"/>
                  <a:pt x="82480" y="125032"/>
                  <a:pt x="75156" y="114046"/>
                </a:cubicBezTo>
                <a:cubicBezTo>
                  <a:pt x="66805" y="101520"/>
                  <a:pt x="56837" y="89933"/>
                  <a:pt x="50104" y="76468"/>
                </a:cubicBezTo>
                <a:cubicBezTo>
                  <a:pt x="29729" y="35717"/>
                  <a:pt x="48424" y="37210"/>
                  <a:pt x="12526" y="1312"/>
                </a:cubicBezTo>
                <a:cubicBezTo>
                  <a:pt x="9574" y="-1640"/>
                  <a:pt x="4175" y="1312"/>
                  <a:pt x="0" y="131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56" name="Kombinationstegning 2055"/>
          <p:cNvSpPr/>
          <p:nvPr/>
        </p:nvSpPr>
        <p:spPr>
          <a:xfrm>
            <a:off x="2956142" y="5235879"/>
            <a:ext cx="2004165" cy="313151"/>
          </a:xfrm>
          <a:custGeom>
            <a:avLst/>
            <a:gdLst>
              <a:gd name="connsiteX0" fmla="*/ 0 w 2004165"/>
              <a:gd name="connsiteY0" fmla="*/ 0 h 313151"/>
              <a:gd name="connsiteX1" fmla="*/ 87683 w 2004165"/>
              <a:gd name="connsiteY1" fmla="*/ 25053 h 313151"/>
              <a:gd name="connsiteX2" fmla="*/ 125261 w 2004165"/>
              <a:gd name="connsiteY2" fmla="*/ 50105 h 313151"/>
              <a:gd name="connsiteX3" fmla="*/ 300625 w 2004165"/>
              <a:gd name="connsiteY3" fmla="*/ 75157 h 313151"/>
              <a:gd name="connsiteX4" fmla="*/ 400833 w 2004165"/>
              <a:gd name="connsiteY4" fmla="*/ 112735 h 313151"/>
              <a:gd name="connsiteX5" fmla="*/ 450937 w 2004165"/>
              <a:gd name="connsiteY5" fmla="*/ 150313 h 313151"/>
              <a:gd name="connsiteX6" fmla="*/ 526094 w 2004165"/>
              <a:gd name="connsiteY6" fmla="*/ 175365 h 313151"/>
              <a:gd name="connsiteX7" fmla="*/ 1753644 w 2004165"/>
              <a:gd name="connsiteY7" fmla="*/ 187891 h 313151"/>
              <a:gd name="connsiteX8" fmla="*/ 1828800 w 2004165"/>
              <a:gd name="connsiteY8" fmla="*/ 212943 h 313151"/>
              <a:gd name="connsiteX9" fmla="*/ 1853853 w 2004165"/>
              <a:gd name="connsiteY9" fmla="*/ 237995 h 313151"/>
              <a:gd name="connsiteX10" fmla="*/ 1929009 w 2004165"/>
              <a:gd name="connsiteY10" fmla="*/ 263047 h 313151"/>
              <a:gd name="connsiteX11" fmla="*/ 2004165 w 2004165"/>
              <a:gd name="connsiteY11" fmla="*/ 313151 h 31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4165" h="313151">
                <a:moveTo>
                  <a:pt x="0" y="0"/>
                </a:moveTo>
                <a:cubicBezTo>
                  <a:pt x="29228" y="8351"/>
                  <a:pt x="59460" y="13764"/>
                  <a:pt x="87683" y="25053"/>
                </a:cubicBezTo>
                <a:cubicBezTo>
                  <a:pt x="101661" y="30644"/>
                  <a:pt x="111424" y="44175"/>
                  <a:pt x="125261" y="50105"/>
                </a:cubicBezTo>
                <a:cubicBezTo>
                  <a:pt x="166719" y="67873"/>
                  <a:pt x="278535" y="72948"/>
                  <a:pt x="300625" y="75157"/>
                </a:cubicBezTo>
                <a:cubicBezTo>
                  <a:pt x="328750" y="84532"/>
                  <a:pt x="378366" y="100253"/>
                  <a:pt x="400833" y="112735"/>
                </a:cubicBezTo>
                <a:cubicBezTo>
                  <a:pt x="419082" y="122874"/>
                  <a:pt x="432264" y="140977"/>
                  <a:pt x="450937" y="150313"/>
                </a:cubicBezTo>
                <a:cubicBezTo>
                  <a:pt x="474557" y="162123"/>
                  <a:pt x="499688" y="175096"/>
                  <a:pt x="526094" y="175365"/>
                </a:cubicBezTo>
                <a:lnTo>
                  <a:pt x="1753644" y="187891"/>
                </a:lnTo>
                <a:cubicBezTo>
                  <a:pt x="1778696" y="196242"/>
                  <a:pt x="1810127" y="194271"/>
                  <a:pt x="1828800" y="212943"/>
                </a:cubicBezTo>
                <a:cubicBezTo>
                  <a:pt x="1837151" y="221294"/>
                  <a:pt x="1843290" y="232714"/>
                  <a:pt x="1853853" y="237995"/>
                </a:cubicBezTo>
                <a:cubicBezTo>
                  <a:pt x="1877472" y="249805"/>
                  <a:pt x="1907037" y="248399"/>
                  <a:pt x="1929009" y="263047"/>
                </a:cubicBezTo>
                <a:lnTo>
                  <a:pt x="2004165" y="313151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57" name="Kombinationstegning 2056"/>
          <p:cNvSpPr/>
          <p:nvPr/>
        </p:nvSpPr>
        <p:spPr>
          <a:xfrm>
            <a:off x="2730674" y="4659682"/>
            <a:ext cx="2304789" cy="839244"/>
          </a:xfrm>
          <a:custGeom>
            <a:avLst/>
            <a:gdLst>
              <a:gd name="connsiteX0" fmla="*/ 2304789 w 2304789"/>
              <a:gd name="connsiteY0" fmla="*/ 839244 h 839244"/>
              <a:gd name="connsiteX1" fmla="*/ 2279737 w 2304789"/>
              <a:gd name="connsiteY1" fmla="*/ 751562 h 839244"/>
              <a:gd name="connsiteX2" fmla="*/ 2242159 w 2304789"/>
              <a:gd name="connsiteY2" fmla="*/ 676406 h 839244"/>
              <a:gd name="connsiteX3" fmla="*/ 2204581 w 2304789"/>
              <a:gd name="connsiteY3" fmla="*/ 638828 h 839244"/>
              <a:gd name="connsiteX4" fmla="*/ 2129425 w 2304789"/>
              <a:gd name="connsiteY4" fmla="*/ 538619 h 839244"/>
              <a:gd name="connsiteX5" fmla="*/ 2054268 w 2304789"/>
              <a:gd name="connsiteY5" fmla="*/ 488515 h 839244"/>
              <a:gd name="connsiteX6" fmla="*/ 1979112 w 2304789"/>
              <a:gd name="connsiteY6" fmla="*/ 450937 h 839244"/>
              <a:gd name="connsiteX7" fmla="*/ 1903956 w 2304789"/>
              <a:gd name="connsiteY7" fmla="*/ 400833 h 839244"/>
              <a:gd name="connsiteX8" fmla="*/ 1853852 w 2304789"/>
              <a:gd name="connsiteY8" fmla="*/ 363255 h 839244"/>
              <a:gd name="connsiteX9" fmla="*/ 1803748 w 2304789"/>
              <a:gd name="connsiteY9" fmla="*/ 350729 h 839244"/>
              <a:gd name="connsiteX10" fmla="*/ 1665962 w 2304789"/>
              <a:gd name="connsiteY10" fmla="*/ 288099 h 839244"/>
              <a:gd name="connsiteX11" fmla="*/ 1603331 w 2304789"/>
              <a:gd name="connsiteY11" fmla="*/ 275573 h 839244"/>
              <a:gd name="connsiteX12" fmla="*/ 1515649 w 2304789"/>
              <a:gd name="connsiteY12" fmla="*/ 237995 h 839244"/>
              <a:gd name="connsiteX13" fmla="*/ 1478071 w 2304789"/>
              <a:gd name="connsiteY13" fmla="*/ 225469 h 839244"/>
              <a:gd name="connsiteX14" fmla="*/ 1277655 w 2304789"/>
              <a:gd name="connsiteY14" fmla="*/ 200417 h 839244"/>
              <a:gd name="connsiteX15" fmla="*/ 325677 w 2304789"/>
              <a:gd name="connsiteY15" fmla="*/ 175365 h 839244"/>
              <a:gd name="connsiteX16" fmla="*/ 263047 w 2304789"/>
              <a:gd name="connsiteY16" fmla="*/ 137786 h 839244"/>
              <a:gd name="connsiteX17" fmla="*/ 225468 w 2304789"/>
              <a:gd name="connsiteY17" fmla="*/ 125260 h 839244"/>
              <a:gd name="connsiteX18" fmla="*/ 175364 w 2304789"/>
              <a:gd name="connsiteY18" fmla="*/ 87682 h 839244"/>
              <a:gd name="connsiteX19" fmla="*/ 100208 w 2304789"/>
              <a:gd name="connsiteY19" fmla="*/ 62630 h 839244"/>
              <a:gd name="connsiteX20" fmla="*/ 0 w 2304789"/>
              <a:gd name="connsiteY20" fmla="*/ 0 h 83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04789" h="839244">
                <a:moveTo>
                  <a:pt x="2304789" y="839244"/>
                </a:moveTo>
                <a:cubicBezTo>
                  <a:pt x="2296438" y="810017"/>
                  <a:pt x="2288471" y="780677"/>
                  <a:pt x="2279737" y="751562"/>
                </a:cubicBezTo>
                <a:cubicBezTo>
                  <a:pt x="2269145" y="716254"/>
                  <a:pt x="2266902" y="706098"/>
                  <a:pt x="2242159" y="676406"/>
                </a:cubicBezTo>
                <a:cubicBezTo>
                  <a:pt x="2230818" y="662797"/>
                  <a:pt x="2217107" y="651354"/>
                  <a:pt x="2204581" y="638828"/>
                </a:cubicBezTo>
                <a:cubicBezTo>
                  <a:pt x="2182719" y="573241"/>
                  <a:pt x="2201391" y="610586"/>
                  <a:pt x="2129425" y="538619"/>
                </a:cubicBezTo>
                <a:cubicBezTo>
                  <a:pt x="2082511" y="491705"/>
                  <a:pt x="2108652" y="506642"/>
                  <a:pt x="2054268" y="488515"/>
                </a:cubicBezTo>
                <a:cubicBezTo>
                  <a:pt x="1887445" y="377300"/>
                  <a:pt x="2134692" y="537370"/>
                  <a:pt x="1979112" y="450937"/>
                </a:cubicBezTo>
                <a:cubicBezTo>
                  <a:pt x="1952792" y="436315"/>
                  <a:pt x="1928043" y="418898"/>
                  <a:pt x="1903956" y="400833"/>
                </a:cubicBezTo>
                <a:cubicBezTo>
                  <a:pt x="1887255" y="388307"/>
                  <a:pt x="1872525" y="372591"/>
                  <a:pt x="1853852" y="363255"/>
                </a:cubicBezTo>
                <a:cubicBezTo>
                  <a:pt x="1838454" y="355556"/>
                  <a:pt x="1819639" y="357350"/>
                  <a:pt x="1803748" y="350729"/>
                </a:cubicBezTo>
                <a:cubicBezTo>
                  <a:pt x="1738971" y="323739"/>
                  <a:pt x="1722267" y="302175"/>
                  <a:pt x="1665962" y="288099"/>
                </a:cubicBezTo>
                <a:cubicBezTo>
                  <a:pt x="1645307" y="282935"/>
                  <a:pt x="1623986" y="280737"/>
                  <a:pt x="1603331" y="275573"/>
                </a:cubicBezTo>
                <a:cubicBezTo>
                  <a:pt x="1556331" y="263823"/>
                  <a:pt x="1565836" y="259504"/>
                  <a:pt x="1515649" y="237995"/>
                </a:cubicBezTo>
                <a:cubicBezTo>
                  <a:pt x="1503513" y="232794"/>
                  <a:pt x="1490767" y="229096"/>
                  <a:pt x="1478071" y="225469"/>
                </a:cubicBezTo>
                <a:cubicBezTo>
                  <a:pt x="1404447" y="204434"/>
                  <a:pt x="1371361" y="203612"/>
                  <a:pt x="1277655" y="200417"/>
                </a:cubicBezTo>
                <a:lnTo>
                  <a:pt x="325677" y="175365"/>
                </a:lnTo>
                <a:cubicBezTo>
                  <a:pt x="219222" y="139880"/>
                  <a:pt x="349020" y="189371"/>
                  <a:pt x="263047" y="137786"/>
                </a:cubicBezTo>
                <a:cubicBezTo>
                  <a:pt x="251725" y="130993"/>
                  <a:pt x="237994" y="129435"/>
                  <a:pt x="225468" y="125260"/>
                </a:cubicBezTo>
                <a:cubicBezTo>
                  <a:pt x="208767" y="112734"/>
                  <a:pt x="194037" y="97018"/>
                  <a:pt x="175364" y="87682"/>
                </a:cubicBezTo>
                <a:cubicBezTo>
                  <a:pt x="151745" y="75872"/>
                  <a:pt x="122180" y="77278"/>
                  <a:pt x="100208" y="62630"/>
                </a:cubicBezTo>
                <a:cubicBezTo>
                  <a:pt x="17284" y="7347"/>
                  <a:pt x="51982" y="25991"/>
                  <a:pt x="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ekstboks 29"/>
          <p:cNvSpPr txBox="1"/>
          <p:nvPr/>
        </p:nvSpPr>
        <p:spPr>
          <a:xfrm>
            <a:off x="80005" y="2209667"/>
            <a:ext cx="635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Map source: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Europol: 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Emergency Response Coordination  Centre [ERCC]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cxnSp>
        <p:nvCxnSpPr>
          <p:cNvPr id="19" name="Lige forbindelse 18"/>
          <p:cNvCxnSpPr>
            <a:stCxn id="11" idx="1"/>
          </p:cNvCxnSpPr>
          <p:nvPr/>
        </p:nvCxnSpPr>
        <p:spPr>
          <a:xfrm flipH="1">
            <a:off x="1503123" y="2147037"/>
            <a:ext cx="3910940" cy="871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9" y="1513814"/>
            <a:ext cx="1064712" cy="63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26820" y="595141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/>
              <a:t/>
            </a:r>
            <a:br>
              <a:rPr lang="nb-NO" sz="2000" b="1" dirty="0" smtClean="0"/>
            </a:b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6978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WILPF UK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Seminar 2017, og </a:t>
            </a:r>
            <a:r>
              <a:rPr lang="en-US" sz="2600" dirty="0" err="1" smtClean="0"/>
              <a:t>senere</a:t>
            </a:r>
            <a:r>
              <a:rPr lang="en-US" sz="2600" dirty="0" smtClean="0"/>
              <a:t> </a:t>
            </a:r>
            <a:r>
              <a:rPr lang="en-US" sz="2600" dirty="0" err="1" smtClean="0"/>
              <a:t>bok</a:t>
            </a:r>
            <a:r>
              <a:rPr lang="en-US" sz="2600" dirty="0" smtClean="0"/>
              <a:t>:</a:t>
            </a:r>
            <a:br>
              <a:rPr lang="en-US" sz="2600" dirty="0" smtClean="0"/>
            </a:br>
            <a:r>
              <a:rPr lang="en-US" sz="2600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Voices of Refugee </a:t>
            </a:r>
            <a:r>
              <a:rPr lang="en-US" b="1" dirty="0" smtClean="0">
                <a:solidFill>
                  <a:srgbClr val="FF0000"/>
                </a:solidFill>
              </a:rPr>
              <a:t>Women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..</a:t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choice of theme arose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 the </a:t>
            </a:r>
            <a:r>
              <a:rPr lang="en-US" dirty="0"/>
              <a:t>current political context; we are increasingly living in a misinformed, reactionary and hostile world, particularly for women and refugees. </a:t>
            </a:r>
          </a:p>
          <a:p>
            <a:pPr marL="0" indent="0">
              <a:buNone/>
            </a:pPr>
            <a:r>
              <a:rPr lang="en-US" dirty="0" smtClean="0"/>
              <a:t>….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96" y="-1"/>
            <a:ext cx="3610153" cy="36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5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i="1" dirty="0" smtClean="0"/>
              <a:t/>
            </a:r>
            <a:br>
              <a:rPr lang="nb-NO" i="1" dirty="0" smtClean="0"/>
            </a:br>
            <a:r>
              <a:rPr lang="nb-NO" i="1" dirty="0" smtClean="0"/>
              <a:t>-</a:t>
            </a:r>
            <a:r>
              <a:rPr lang="nn-NO" i="1" dirty="0" smtClean="0"/>
              <a:t> </a:t>
            </a:r>
            <a:r>
              <a:rPr lang="nn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Reagerer kraftig på utvisning av småbarnsmor, </a:t>
            </a:r>
            <a:r>
              <a:rPr lang="nn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kaller</a:t>
            </a:r>
            <a:r>
              <a:rPr lang="nn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 urimelig og rigid (Aftenposten 10.11.19)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9" y="2226468"/>
            <a:ext cx="4429898" cy="3208960"/>
          </a:xfrm>
        </p:spPr>
      </p:pic>
      <p:pic>
        <p:nvPicPr>
          <p:cNvPr id="5" name="Content Placeholder 4" descr="https://ap.mnocdn.no/images/3a8051f0-6820-4fd0-ac56-769272460ec3?fit=crop&amp;h=810&amp;q=80&amp;w=1440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226468"/>
            <a:ext cx="3886200" cy="32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927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24" y="81937"/>
            <a:ext cx="8818323" cy="1470025"/>
          </a:xfrm>
        </p:spPr>
        <p:txBody>
          <a:bodyPr>
            <a:normAutofit/>
          </a:bodyPr>
          <a:lstStyle/>
          <a:p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75" y="2544024"/>
            <a:ext cx="9080626" cy="3011044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105" y="0"/>
            <a:ext cx="11910253" cy="68580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032174" y="302516"/>
            <a:ext cx="3401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WILPF TYSKLAND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1122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152417" y="21532"/>
            <a:ext cx="930834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WILPF International, 2019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Sana </a:t>
            </a:r>
            <a:r>
              <a:rPr lang="en-US" sz="2200" dirty="0"/>
              <a:t>Mustafa speaking at the Syrian Women’s Political Movement/WILPF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000" dirty="0" smtClean="0"/>
              <a:t>side </a:t>
            </a:r>
            <a:r>
              <a:rPr lang="en-US" sz="2000" dirty="0"/>
              <a:t>event during the 41st Session of the Human Rights </a:t>
            </a:r>
            <a:r>
              <a:rPr lang="en-US" sz="2000" dirty="0" smtClean="0"/>
              <a:t>Council. (Left, Madeleine Rees, WILPF)</a:t>
            </a:r>
            <a:endParaRPr lang="nb-NO" sz="2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74" y="1314084"/>
            <a:ext cx="6793190" cy="4525963"/>
          </a:xfrm>
        </p:spPr>
      </p:pic>
      <p:pic>
        <p:nvPicPr>
          <p:cNvPr id="5" name="Picture 9" descr="Hands_negative.png"/>
          <p:cNvPicPr>
            <a:picLocks noChangeAspect="1"/>
          </p:cNvPicPr>
          <p:nvPr/>
        </p:nvPicPr>
        <p:blipFill rotWithShape="1">
          <a:blip r:embed="rId4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8"/>
          <a:stretch/>
        </p:blipFill>
        <p:spPr>
          <a:xfrm rot="10599671">
            <a:off x="-1286986" y="5307346"/>
            <a:ext cx="8199824" cy="2682052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-1286986" y="5389237"/>
            <a:ext cx="10563508" cy="2682052"/>
            <a:chOff x="-1286986" y="5309300"/>
            <a:chExt cx="10563508" cy="2682052"/>
          </a:xfrm>
        </p:grpSpPr>
        <p:sp>
          <p:nvSpPr>
            <p:cNvPr id="7" name="Rectangle 5"/>
            <p:cNvSpPr/>
            <p:nvPr/>
          </p:nvSpPr>
          <p:spPr>
            <a:xfrm>
              <a:off x="-88348" y="5842001"/>
              <a:ext cx="9364870" cy="1093304"/>
            </a:xfrm>
            <a:prstGeom prst="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9" descr="Hands_negative.png"/>
            <p:cNvPicPr>
              <a:picLocks noChangeAspect="1"/>
            </p:cNvPicPr>
            <p:nvPr/>
          </p:nvPicPr>
          <p:blipFill rotWithShape="1">
            <a:blip r:embed="rId4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8"/>
            <a:stretch/>
          </p:blipFill>
          <p:spPr>
            <a:xfrm rot="10599671">
              <a:off x="-1286986" y="5309300"/>
              <a:ext cx="8199824" cy="2682052"/>
            </a:xfrm>
            <a:prstGeom prst="rect">
              <a:avLst/>
            </a:prstGeom>
          </p:spPr>
        </p:pic>
        <p:pic>
          <p:nvPicPr>
            <p:cNvPr id="9" name="Picture 3" descr="WILPF_with_byline_right_negativ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59" y="6120129"/>
              <a:ext cx="3625388" cy="528243"/>
            </a:xfrm>
            <a:prstGeom prst="rect">
              <a:avLst/>
            </a:prstGeom>
          </p:spPr>
        </p:pic>
      </p:grpSp>
      <p:sp>
        <p:nvSpPr>
          <p:cNvPr id="3" name="TekstSylinder 2"/>
          <p:cNvSpPr txBox="1"/>
          <p:nvPr/>
        </p:nvSpPr>
        <p:spPr>
          <a:xfrm>
            <a:off x="-152417" y="6268598"/>
            <a:ext cx="618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problem of </a:t>
            </a:r>
            <a:r>
              <a:rPr lang="en-US" sz="2400" b="1" dirty="0"/>
              <a:t>the return of </a:t>
            </a:r>
            <a:r>
              <a:rPr lang="en-US" sz="2400" b="1" dirty="0" smtClean="0"/>
              <a:t>refugees to Syria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08235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1344892"/>
          </a:xfrm>
        </p:spPr>
        <p:txBody>
          <a:bodyPr>
            <a:normAutofit fontScale="90000"/>
          </a:bodyPr>
          <a:lstStyle/>
          <a:p>
            <a:r>
              <a:rPr lang="nn-NO" i="1" dirty="0" smtClean="0"/>
              <a:t/>
            </a:r>
            <a:br>
              <a:rPr lang="nn-NO" i="1" dirty="0" smtClean="0"/>
            </a:br>
            <a:r>
              <a:rPr lang="nn-NO" i="1" dirty="0" smtClean="0"/>
              <a:t>- </a:t>
            </a:r>
            <a:r>
              <a:rPr lang="nn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 var 14 år da han </a:t>
            </a:r>
            <a:r>
              <a:rPr lang="nn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lå</a:t>
            </a:r>
            <a:r>
              <a:rPr lang="nn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døgn på et hjul under en </a:t>
            </a:r>
            <a:r>
              <a:rPr lang="nn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smuglerlastebil</a:t>
            </a:r>
            <a:r>
              <a:rPr lang="nn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Nå går han på skole i Norge. (Aftenposten 10.11.19)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231534"/>
            <a:ext cx="3523060" cy="3132438"/>
          </a:xfrm>
        </p:spPr>
      </p:pic>
      <p:pic>
        <p:nvPicPr>
          <p:cNvPr id="5" name="Content Placeholder 4" descr="https://ap.mnocdn.no/images/f9de7a23-df95-4cd0-b835-173fcbdf02f9?fit=crop&amp;h=810&amp;q=80&amp;w=1440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57393"/>
            <a:ext cx="4215199" cy="3206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17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3"/>
            <a:ext cx="7886700" cy="1925659"/>
          </a:xfrm>
        </p:spPr>
        <p:txBody>
          <a:bodyPr>
            <a:normAutofit fontScale="90000"/>
          </a:bodyPr>
          <a:lstStyle/>
          <a:p>
            <a:r>
              <a:rPr lang="nb-NO" i="1" dirty="0"/>
              <a:t/>
            </a:r>
            <a:br>
              <a:rPr lang="nb-NO" i="1" dirty="0"/>
            </a:br>
            <a:r>
              <a:rPr lang="nb-NO" i="1" dirty="0" smtClean="0"/>
              <a:t>- </a:t>
            </a:r>
            <a:r>
              <a:rPr lang="nb-NO" i="1" dirty="0"/>
              <a:t>Får IS-kvinnene og deres barn regjeringens neste unnskyldning</a:t>
            </a:r>
            <a:r>
              <a:rPr lang="nb-NO" i="1" dirty="0" smtClean="0"/>
              <a:t>? </a:t>
            </a:r>
            <a:br>
              <a:rPr lang="nb-NO" i="1" dirty="0" smtClean="0"/>
            </a:br>
            <a:r>
              <a:rPr lang="nb-NO" i="1" dirty="0" smtClean="0"/>
              <a:t>Er </a:t>
            </a:r>
            <a:r>
              <a:rPr lang="nb-NO" i="1" dirty="0"/>
              <a:t>Norge i stand til å lære av tidligere feilgrep? </a:t>
            </a:r>
            <a:r>
              <a:rPr lang="nb-NO" sz="2700" i="1" dirty="0"/>
              <a:t>(Sven G. Holtsmark og Geir Ulfstein Aftenposten 14.10.19)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2" y="3503085"/>
            <a:ext cx="3960341" cy="2916194"/>
          </a:xfrm>
        </p:spPr>
      </p:pic>
      <p:pic>
        <p:nvPicPr>
          <p:cNvPr id="5" name="Content Placeholder 4" descr="https://ap.mnocdn.no/images/81241e48-ef72-4de2-9abd-ca511b4c214d?fit=crop&amp;h=810&amp;q=80&amp;w=1440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53" y="3503085"/>
            <a:ext cx="3886200" cy="2996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29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 står </a:t>
            </a:r>
            <a:r>
              <a:rPr lang="nb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øvst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på dagsordenen for dette feltet?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3000" dirty="0"/>
              <a:t>Stenge grenser?</a:t>
            </a:r>
          </a:p>
          <a:p>
            <a:r>
              <a:rPr lang="nb-NO" sz="3000" dirty="0"/>
              <a:t>Gjennom samarbeid i Europa </a:t>
            </a:r>
            <a:r>
              <a:rPr lang="nb-NO" sz="3000" dirty="0" err="1"/>
              <a:t>gjer</a:t>
            </a:r>
            <a:r>
              <a:rPr lang="nb-NO" sz="3000" dirty="0"/>
              <a:t> </a:t>
            </a:r>
            <a:r>
              <a:rPr lang="nb-NO" sz="3000" dirty="0" err="1"/>
              <a:t>Noreg</a:t>
            </a:r>
            <a:r>
              <a:rPr lang="nb-NO" sz="3000" dirty="0"/>
              <a:t> det </a:t>
            </a:r>
            <a:r>
              <a:rPr lang="nb-NO" sz="3000" dirty="0" err="1"/>
              <a:t>dei</a:t>
            </a:r>
            <a:r>
              <a:rPr lang="nb-NO" sz="3000" dirty="0"/>
              <a:t> kan for å få på plass </a:t>
            </a:r>
            <a:r>
              <a:rPr lang="nb-NO" sz="3000" dirty="0" err="1"/>
              <a:t>avtalar</a:t>
            </a:r>
            <a:r>
              <a:rPr lang="nb-NO" sz="3000" dirty="0"/>
              <a:t> som stenger grenser og </a:t>
            </a:r>
            <a:r>
              <a:rPr lang="nb-NO" sz="3000" dirty="0" err="1"/>
              <a:t>hindrar</a:t>
            </a:r>
            <a:r>
              <a:rPr lang="nb-NO" sz="3000" dirty="0"/>
              <a:t> </a:t>
            </a:r>
            <a:r>
              <a:rPr lang="nb-NO" sz="3000" dirty="0" err="1"/>
              <a:t>flyktningar</a:t>
            </a:r>
            <a:r>
              <a:rPr lang="nb-NO" sz="3000" dirty="0"/>
              <a:t>  i å </a:t>
            </a:r>
            <a:r>
              <a:rPr lang="nb-NO" sz="3000" dirty="0" err="1"/>
              <a:t>kome</a:t>
            </a:r>
            <a:r>
              <a:rPr lang="nb-NO" sz="3000" dirty="0"/>
              <a:t> hit.</a:t>
            </a:r>
          </a:p>
          <a:p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700" dirty="0"/>
              <a:t>Kaste ut </a:t>
            </a:r>
            <a:r>
              <a:rPr lang="nb-NO" sz="2700" dirty="0" err="1"/>
              <a:t>dei</a:t>
            </a:r>
            <a:r>
              <a:rPr lang="nb-NO" sz="2700" dirty="0"/>
              <a:t> som har </a:t>
            </a:r>
            <a:r>
              <a:rPr lang="nb-NO" sz="2700" dirty="0" err="1"/>
              <a:t>kome</a:t>
            </a:r>
            <a:r>
              <a:rPr lang="nb-NO" sz="2700" dirty="0"/>
              <a:t>?</a:t>
            </a:r>
          </a:p>
          <a:p>
            <a:r>
              <a:rPr lang="nb-NO" sz="2700" dirty="0"/>
              <a:t>Gjennom lover i Stortinget  og politiske signal nedover i systemet , </a:t>
            </a:r>
            <a:r>
              <a:rPr lang="nb-NO" sz="2700" dirty="0" err="1"/>
              <a:t>gjer</a:t>
            </a:r>
            <a:r>
              <a:rPr lang="nb-NO" sz="2700" dirty="0"/>
              <a:t>  styresmaktene det </a:t>
            </a:r>
            <a:r>
              <a:rPr lang="nb-NO" sz="2700" dirty="0" err="1"/>
              <a:t>dei</a:t>
            </a:r>
            <a:r>
              <a:rPr lang="nb-NO" sz="2700" dirty="0"/>
              <a:t> kan for å hindre at </a:t>
            </a:r>
            <a:r>
              <a:rPr lang="nb-NO" sz="2700" dirty="0" err="1"/>
              <a:t>dei</a:t>
            </a:r>
            <a:r>
              <a:rPr lang="nb-NO" sz="2700" dirty="0"/>
              <a:t> som har </a:t>
            </a:r>
            <a:r>
              <a:rPr lang="nb-NO" sz="2700" dirty="0" err="1"/>
              <a:t>kome</a:t>
            </a:r>
            <a:r>
              <a:rPr lang="nb-NO" sz="2700" dirty="0"/>
              <a:t>, får bli.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124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60" y="857250"/>
            <a:ext cx="71492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5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12" y="1050776"/>
            <a:ext cx="7886700" cy="994172"/>
          </a:xfrm>
        </p:spPr>
        <p:txBody>
          <a:bodyPr/>
          <a:lstStyle/>
          <a:p>
            <a:r>
              <a:rPr lang="nb-NO" dirty="0" smtClean="0"/>
              <a:t>Fred og fridom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45791"/>
            <a:ext cx="3886200" cy="407773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nb-NO" dirty="0" smtClean="0"/>
              <a:t>Dei </a:t>
            </a:r>
            <a:r>
              <a:rPr lang="nb-NO" dirty="0"/>
              <a:t>som skipa  IKFF i 1915 var kvinner som kom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smtClean="0"/>
              <a:t>strid.</a:t>
            </a:r>
          </a:p>
          <a:p>
            <a:pPr fontAlgn="base"/>
            <a:r>
              <a:rPr lang="nb-NO" dirty="0" smtClean="0"/>
              <a:t>Dei </a:t>
            </a:r>
            <a:r>
              <a:rPr lang="nb-NO" dirty="0"/>
              <a:t>kom </a:t>
            </a:r>
            <a:r>
              <a:rPr lang="nb-NO" dirty="0" err="1"/>
              <a:t>saman</a:t>
            </a:r>
            <a:r>
              <a:rPr lang="nb-NO" dirty="0"/>
              <a:t> i Haag i </a:t>
            </a:r>
            <a:r>
              <a:rPr lang="nb-NO" dirty="0" smtClean="0"/>
              <a:t>1915 for </a:t>
            </a:r>
            <a:r>
              <a:rPr lang="nb-NO" dirty="0"/>
              <a:t>å blande seg inn i det som skjedde </a:t>
            </a:r>
            <a:r>
              <a:rPr lang="nb-NO" dirty="0" smtClean="0"/>
              <a:t>i </a:t>
            </a:r>
            <a:r>
              <a:rPr lang="nb-NO" dirty="0"/>
              <a:t>fyrste verdskrig. </a:t>
            </a:r>
            <a:endParaRPr lang="nb-NO" dirty="0" smtClean="0"/>
          </a:p>
          <a:p>
            <a:pPr fontAlgn="base"/>
            <a:r>
              <a:rPr lang="nb-NO" dirty="0" smtClean="0"/>
              <a:t>Dei ville </a:t>
            </a:r>
            <a:r>
              <a:rPr lang="nb-NO" dirty="0"/>
              <a:t>få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stridane</a:t>
            </a:r>
            <a:r>
              <a:rPr lang="nb-NO" dirty="0"/>
              <a:t> </a:t>
            </a:r>
            <a:r>
              <a:rPr lang="nb-NO" dirty="0" err="1"/>
              <a:t>partar</a:t>
            </a:r>
            <a:r>
              <a:rPr lang="nb-NO" dirty="0"/>
              <a:t> til å  snakke </a:t>
            </a:r>
            <a:r>
              <a:rPr lang="nb-NO" dirty="0" err="1"/>
              <a:t>saman</a:t>
            </a:r>
            <a:r>
              <a:rPr lang="nb-NO" dirty="0"/>
              <a:t>, </a:t>
            </a:r>
            <a:endParaRPr lang="nb-NO" dirty="0" smtClean="0"/>
          </a:p>
          <a:p>
            <a:pPr fontAlgn="base"/>
            <a:r>
              <a:rPr lang="nb-NO" dirty="0" smtClean="0"/>
              <a:t>ville </a:t>
            </a:r>
            <a:r>
              <a:rPr lang="nb-NO" dirty="0"/>
              <a:t>få slutt på krigen, </a:t>
            </a:r>
            <a:endParaRPr lang="nb-NO" dirty="0" smtClean="0"/>
          </a:p>
          <a:p>
            <a:pPr fontAlgn="base"/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ville skape fred og </a:t>
            </a:r>
            <a:r>
              <a:rPr lang="nb-NO" dirty="0" err="1"/>
              <a:t>levelege</a:t>
            </a:r>
            <a:r>
              <a:rPr lang="nb-NO" dirty="0"/>
              <a:t> forhold for folk.</a:t>
            </a:r>
          </a:p>
          <a:p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88" y="1845791"/>
            <a:ext cx="4040658" cy="4872745"/>
          </a:xfrm>
        </p:spPr>
      </p:pic>
    </p:spTree>
    <p:extLst>
      <p:ext uri="{BB962C8B-B14F-4D97-AF65-F5344CB8AC3E}">
        <p14:creationId xmlns:p14="http://schemas.microsoft.com/office/powerpoint/2010/main" val="267421143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wer Berlin.2016po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4A04D9AEE1F0438A1E2DBC9F70397C" ma:contentTypeVersion="9" ma:contentTypeDescription="Opprett et nytt dokument." ma:contentTypeScope="" ma:versionID="944ca87b1c06b3f0dfc97dfaeccde7f5">
  <xsd:schema xmlns:xsd="http://www.w3.org/2001/XMLSchema" xmlns:xs="http://www.w3.org/2001/XMLSchema" xmlns:p="http://schemas.microsoft.com/office/2006/metadata/properties" xmlns:ns1="http://schemas.microsoft.com/sharepoint/v3" xmlns:ns3="8e9b0bbf-5fac-4f26-97dd-770b27bf1568" targetNamespace="http://schemas.microsoft.com/office/2006/metadata/properties" ma:root="true" ma:fieldsID="df9b720ea392608827eea1f7408925dd" ns1:_="" ns3:_="">
    <xsd:import namespace="http://schemas.microsoft.com/sharepoint/v3"/>
    <xsd:import namespace="8e9b0bbf-5fac-4f26-97dd-770b27bf1568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b0bbf-5fac-4f26-97dd-770b27bf15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A97630-3BE9-4515-B4B7-9EACC9F88F06}">
  <ds:schemaRefs>
    <ds:schemaRef ds:uri="http://purl.org/dc/elements/1.1/"/>
    <ds:schemaRef ds:uri="http://schemas.microsoft.com/office/2006/documentManagement/types"/>
    <ds:schemaRef ds:uri="8e9b0bbf-5fac-4f26-97dd-770b27bf1568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2EE3757-8A82-4EDF-8A37-27EC39EE79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07515A-1A63-4C31-80C5-49C594793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9b0bbf-5fac-4f26-97dd-770b27bf15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Powerpower Berlin.2016potx</Template>
  <TotalTime>4167</TotalTime>
  <Words>1532</Words>
  <Application>Microsoft Office PowerPoint</Application>
  <PresentationFormat>Skjermfremvisning (4:3)</PresentationFormat>
  <Paragraphs>324</Paragraphs>
  <Slides>41</Slides>
  <Notes>39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Powerpower Berlin.2016potx</vt:lpstr>
      <vt:lpstr>        Menneskene Norge ikke vil ha Er vår flyktningpolitikk fredsskapende? 18.11.2019 Audgunn Oltedal og Kari Nes </vt:lpstr>
      <vt:lpstr>PowerPoint-presentasjon</vt:lpstr>
      <vt:lpstr>30 år seinare byggjer vi nye murar</vt:lpstr>
      <vt:lpstr> - Reagerer kraftig på utvisning av småbarnsmor, kaller det urimelig og rigid (Aftenposten 10.11.19) </vt:lpstr>
      <vt:lpstr> - Han var 14 år da han lå et døgn på et hjul under en smuglerlastebil. Nå går han på skole i Norge. (Aftenposten 10.11.19) </vt:lpstr>
      <vt:lpstr> - Får IS-kvinnene og deres barn regjeringens neste unnskyldning?  Er Norge i stand til å lære av tidligere feilgrep? (Sven G. Holtsmark og Geir Ulfstein Aftenposten 14.10.19) </vt:lpstr>
      <vt:lpstr>Kva står øvst på dagsordenen for dette feltet?</vt:lpstr>
      <vt:lpstr>PowerPoint-presentasjon</vt:lpstr>
      <vt:lpstr>Fred og fridom</vt:lpstr>
      <vt:lpstr>Kvifor skal IKFF bry seg med flyktningkrisa?  Arbeidet i IKFF Norge er prega av innsats på to ulike nivå</vt:lpstr>
      <vt:lpstr> Flyktningarbeid er fredsarbeid </vt:lpstr>
      <vt:lpstr> FN’s menneskerettserklæring gjev sentrale premisser for  IKFFs engasjement på  feltet flyktningar/migrantar: </vt:lpstr>
      <vt:lpstr>IKFF om migrantar og flyktningar  (frå vedtak på verdskongressar)</vt:lpstr>
      <vt:lpstr>IKFF om migrantar og flyktningar  (frå vedtak på verdskongressar)</vt:lpstr>
      <vt:lpstr>‘A new kind of war  is unfolding before us’ Verdskongressen i Ghana august 2018</vt:lpstr>
      <vt:lpstr> WILPF calls on governments and leaders of destination countries to: </vt:lpstr>
      <vt:lpstr>   DEL II  Eksempler fra de siste åra på hvordan WILPF/IKFF har arbeidet  med temaet flyktninger</vt:lpstr>
      <vt:lpstr>Hva har IKFF i Norge vært opptatt av?</vt:lpstr>
      <vt:lpstr>PowerPoint-presentasjon</vt:lpstr>
      <vt:lpstr>Hvordan arbeider IKFF med flyktningspørsmål?</vt:lpstr>
      <vt:lpstr>Uttalelse, eks. </vt:lpstr>
      <vt:lpstr>     Uttalelse, eks.   Fråsegn vedteke av IKFFs landsmøte 6-7 april 2019 Hent heim dei norske IS-kvinnene og barna deira </vt:lpstr>
      <vt:lpstr>Avisinnlegg, eks.  </vt:lpstr>
      <vt:lpstr>   Avisinnlegg, eks.   Engangsløsning snarest for eldre lengeværende asylsøkere  Det strenge kravet om minst 16 års botid for å omfattes av engangsløsningen må reduseres betydelig. Publisert: 3. sep 2019  </vt:lpstr>
      <vt:lpstr>STAVANGER IKFF følger opp spørsmål om ureturnerbare asylsøkere</vt:lpstr>
      <vt:lpstr>Demonstrasjoner, eks. </vt:lpstr>
      <vt:lpstr>Åpent møte, eks.   SANDNES IKFF – “Når flyktninger har opplevd for mye”</vt:lpstr>
      <vt:lpstr>Åpent møte, eks.  HEDMARK-OPPLAND IKFF. Hamar 22.10.19</vt:lpstr>
      <vt:lpstr>Nordisk IKFF-møte 2014, Oslo</vt:lpstr>
      <vt:lpstr>Utstilling/prosjekt, eks.  HEDMARK-OPPLAND IKFF, 2015</vt:lpstr>
      <vt:lpstr>forts. Fotoutstilling  i Hamar kulturhus</vt:lpstr>
      <vt:lpstr> Utstilling/ prosjekt, eks. BERGEN IKFF Blekksprut mot atomubåter  i norske fjorder</vt:lpstr>
      <vt:lpstr>  forts. Syriske kvinner i libanesisk flyktningeleir hekler for fred  </vt:lpstr>
      <vt:lpstr>PowerPoint-presentasjon</vt:lpstr>
      <vt:lpstr>IKFF Danmark har faste markeringer sammen med Kvinder i sort og kvinnelige asylsøkere</vt:lpstr>
      <vt:lpstr>IKFF Danmark, eks  «Fred og frihed» 2/2014</vt:lpstr>
      <vt:lpstr> «The provision of gender-sensitive support to Syrian women refugees» </vt:lpstr>
      <vt:lpstr>PowerPoint-presentasjon</vt:lpstr>
      <vt:lpstr>WILPF UK</vt:lpstr>
      <vt:lpstr>PowerPoint-presentasjon</vt:lpstr>
      <vt:lpstr>WILPF International, 2019 Sana Mustafa speaking at the Syrian Women’s Political Movement/WILPF  side event during the 41st Session of the Human Rights Council. (Left, Madeleine Rees, WILPF)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refugee crisis is not gender neutral: what can we do</dc:title>
  <dc:creator>Ida Harsløf</dc:creator>
  <cp:lastModifiedBy>Windows-bruker</cp:lastModifiedBy>
  <cp:revision>152</cp:revision>
  <cp:lastPrinted>2019-11-17T21:44:49Z</cp:lastPrinted>
  <dcterms:created xsi:type="dcterms:W3CDTF">2016-09-28T08:11:21Z</dcterms:created>
  <dcterms:modified xsi:type="dcterms:W3CDTF">2019-11-24T22:30:02Z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0x0101002D4A04D9AEE1F0438A1E2DBC9F70397C</vt:lpwstr>
  </property>
</Properties>
</file>